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80" r:id="rId2"/>
    <p:sldId id="319" r:id="rId3"/>
    <p:sldId id="320" r:id="rId4"/>
    <p:sldId id="322" r:id="rId5"/>
    <p:sldId id="323" r:id="rId6"/>
    <p:sldId id="324" r:id="rId7"/>
    <p:sldId id="330" r:id="rId8"/>
    <p:sldId id="331" r:id="rId9"/>
    <p:sldId id="339" r:id="rId10"/>
    <p:sldId id="340" r:id="rId11"/>
    <p:sldId id="328" r:id="rId12"/>
    <p:sldId id="338" r:id="rId13"/>
    <p:sldId id="332" r:id="rId14"/>
    <p:sldId id="334" r:id="rId15"/>
    <p:sldId id="318" r:id="rId16"/>
    <p:sldId id="329" r:id="rId17"/>
  </p:sldIdLst>
  <p:sldSz cx="9144000" cy="5715000" type="screen16x1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ED7703"/>
    <a:srgbClr val="FFDD00"/>
    <a:srgbClr val="7E0C68"/>
    <a:srgbClr val="003399"/>
    <a:srgbClr val="DAF3CD"/>
    <a:srgbClr val="33CCCC"/>
    <a:srgbClr val="FFFFFF"/>
    <a:srgbClr val="3333CC"/>
    <a:srgbClr val="4E5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50" autoAdjust="0"/>
  </p:normalViewPr>
  <p:slideViewPr>
    <p:cSldViewPr showGuides="1">
      <p:cViewPr varScale="1">
        <p:scale>
          <a:sx n="123" d="100"/>
          <a:sy n="123" d="100"/>
        </p:scale>
        <p:origin x="114" y="96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8881dc7c711ef03/Dokumenty/Pawel/MAC19/RF%20trips%20OP%20Group%20-%20PB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8881dc7c711ef03/Dokumenty/Pawel/MAC19/RF%20trips%20OP%20Group%20-%20PB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8881dc7c711ef03/Dokumenty/Pawel/MAC19/RF%20trips%20OP%20Group%20-%20PB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8881dc7c711ef03/Dokumenty/Pawel/MAC19/RF%20trips%20OP%20Group%20-%20PB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l-PL" sz="1600" b="1" baseline="0">
                <a:latin typeface="Arial" panose="020B0604020202020204" pitchFamily="34" charset="0"/>
                <a:cs typeface="Arial" panose="020B0604020202020204" pitchFamily="34" charset="0"/>
              </a:rPr>
              <a:t>Events by equipment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Main!$E$25</c:f>
              <c:strCache>
                <c:ptCount val="1"/>
                <c:pt idx="0">
                  <c:v>Events by equipment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Main!$D$26:$D$27</c:f>
              <c:strCache>
                <c:ptCount val="2"/>
                <c:pt idx="0">
                  <c:v>Cavities</c:v>
                </c:pt>
                <c:pt idx="1">
                  <c:v>Tra1 + auxiliaries</c:v>
                </c:pt>
              </c:strCache>
            </c:strRef>
          </c:cat>
          <c:val>
            <c:numRef>
              <c:f>Main!$E$26:$E$27</c:f>
              <c:numCache>
                <c:formatCode>General</c:formatCode>
                <c:ptCount val="2"/>
                <c:pt idx="0">
                  <c:v>10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1-4BFF-BA9E-5B5DE7D004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7233696"/>
        <c:axId val="1496781952"/>
      </c:barChart>
      <c:catAx>
        <c:axId val="114723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6781952"/>
        <c:crosses val="autoZero"/>
        <c:auto val="1"/>
        <c:lblAlgn val="ctr"/>
        <c:lblOffset val="100"/>
        <c:noMultiLvlLbl val="0"/>
      </c:catAx>
      <c:valAx>
        <c:axId val="149678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0" i="0" u="none" strike="noStrike" kern="1200" cap="all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kern="1200" cap="none" spc="0" normalizeH="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# of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0" u="none" strike="noStrike" kern="1200" cap="all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23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2700">
      <a:solidFill>
        <a:srgbClr val="132577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/>
              <a:t>Tra1</a:t>
            </a:r>
            <a:r>
              <a:rPr lang="pl-PL" sz="1600" b="1" baseline="0"/>
              <a:t> by type</a:t>
            </a:r>
            <a:r>
              <a:rPr lang="en-US" sz="1600" b="1"/>
              <a:t> of event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Main!$E$35</c:f>
              <c:strCache>
                <c:ptCount val="1"/>
                <c:pt idx="0">
                  <c:v>Tra1 by type of event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Main!$D$36:$D$38</c:f>
              <c:strCache>
                <c:ptCount val="3"/>
                <c:pt idx="0">
                  <c:v>EEV-4 klystron</c:v>
                </c:pt>
                <c:pt idx="1">
                  <c:v>HVPS</c:v>
                </c:pt>
                <c:pt idx="2">
                  <c:v>Auxiliaries</c:v>
                </c:pt>
              </c:strCache>
            </c:strRef>
          </c:cat>
          <c:val>
            <c:numRef>
              <c:f>Main!$E$36:$E$38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36-4FB0-9756-E12504672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0383856"/>
        <c:axId val="1808080416"/>
      </c:barChart>
      <c:catAx>
        <c:axId val="1820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8080416"/>
        <c:crosses val="autoZero"/>
        <c:auto val="1"/>
        <c:lblAlgn val="ctr"/>
        <c:lblOffset val="100"/>
        <c:noMultiLvlLbl val="0"/>
      </c:catAx>
      <c:valAx>
        <c:axId val="1808080416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kern="1200" spc="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# of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383856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2700">
      <a:solidFill>
        <a:srgbClr val="132577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Main!$E$46</c:f>
              <c:strCache>
                <c:ptCount val="1"/>
                <c:pt idx="0">
                  <c:v>Cavity distribution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Main!$D$47:$D$59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Main!$E$47:$E$59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8B-4F37-B920-92211CE99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0378576"/>
        <c:axId val="1805530864"/>
      </c:barChart>
      <c:catAx>
        <c:axId val="1820378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b="1"/>
                  <a:t>Cavity</a:t>
                </a:r>
                <a:r>
                  <a:rPr lang="pl-PL" sz="1400" b="1" baseline="0"/>
                  <a:t> #</a:t>
                </a:r>
                <a:endParaRPr lang="en-US" sz="1400" b="1"/>
              </a:p>
            </c:rich>
          </c:tx>
          <c:layout>
            <c:manualLayout>
              <c:xMode val="edge"/>
              <c:yMode val="edge"/>
              <c:x val="0.24667603889831388"/>
              <c:y val="0.941216744172557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5530864"/>
        <c:crosses val="autoZero"/>
        <c:auto val="1"/>
        <c:lblAlgn val="ctr"/>
        <c:lblOffset val="100"/>
        <c:noMultiLvlLbl val="0"/>
      </c:catAx>
      <c:valAx>
        <c:axId val="1805530864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kern="1200" spc="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# of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378576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132577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</a:t>
            </a:r>
            <a:r>
              <a:rPr lang="en-US" baseline="0"/>
              <a:t> of Event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745844506691696"/>
          <c:y val="0.22632714049881375"/>
          <c:w val="0.80924033569482057"/>
          <c:h val="0.6396720880361321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1045471"/>
        <c:axId val="55563391"/>
      </c:barChart>
      <c:catAx>
        <c:axId val="16510454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563391"/>
        <c:crosses val="autoZero"/>
        <c:auto val="1"/>
        <c:lblAlgn val="ctr"/>
        <c:lblOffset val="100"/>
        <c:noMultiLvlLbl val="0"/>
      </c:catAx>
      <c:valAx>
        <c:axId val="55563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# of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51045471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Filling</a:t>
            </a:r>
            <a:r>
              <a:rPr lang="en-US" baseline="0"/>
              <a:t> Mode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1045471"/>
        <c:axId val="55563391"/>
      </c:barChart>
      <c:catAx>
        <c:axId val="165104547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563391"/>
        <c:crosses val="autoZero"/>
        <c:auto val="1"/>
        <c:lblAlgn val="ctr"/>
        <c:lblOffset val="100"/>
        <c:noMultiLvlLbl val="0"/>
      </c:catAx>
      <c:valAx>
        <c:axId val="55563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200" b="1">
                    <a:latin typeface="Arial" panose="020B0604020202020204" pitchFamily="34" charset="0"/>
                    <a:cs typeface="Arial" panose="020B0604020202020204" pitchFamily="34" charset="0"/>
                  </a:rPr>
                  <a:t># of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51045471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b="1"/>
              <a:t>Cavities</a:t>
            </a:r>
            <a:r>
              <a:rPr lang="pl-PL" sz="1600" b="1" baseline="0"/>
              <a:t> by type of event</a:t>
            </a:r>
            <a:endParaRPr lang="en-US" sz="16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Main!$E$31</c:f>
              <c:strCache>
                <c:ptCount val="1"/>
                <c:pt idx="0">
                  <c:v>Cavities by type of event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Main!$D$32:$D$33</c:f>
              <c:strCache>
                <c:ptCount val="2"/>
                <c:pt idx="0">
                  <c:v>Breakdown</c:v>
                </c:pt>
                <c:pt idx="1">
                  <c:v>Pressure Burst</c:v>
                </c:pt>
              </c:strCache>
            </c:strRef>
          </c:cat>
          <c:val>
            <c:numRef>
              <c:f>Main!$E$32:$E$33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B-4E32-945F-CC6F7534D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0392976"/>
        <c:axId val="1800589072"/>
      </c:barChart>
      <c:catAx>
        <c:axId val="182039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0589072"/>
        <c:crosses val="autoZero"/>
        <c:auto val="1"/>
        <c:lblAlgn val="ctr"/>
        <c:lblOffset val="100"/>
        <c:noMultiLvlLbl val="0"/>
      </c:catAx>
      <c:valAx>
        <c:axId val="1800589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kern="1200" spc="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# of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392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132577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Main!$E$40</c:f>
              <c:strCache>
                <c:ptCount val="1"/>
                <c:pt idx="0">
                  <c:v>Distribution by run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132577"/>
              </a:solidFill>
            </a:ln>
            <a:effectLst/>
          </c:spPr>
          <c:invertIfNegative val="0"/>
          <c:cat>
            <c:strRef>
              <c:f>Main!$D$41:$D$44</c:f>
              <c:strCache>
                <c:ptCount val="4"/>
                <c:pt idx="0">
                  <c:v>Run 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</c:strCache>
            </c:strRef>
          </c:cat>
          <c:val>
            <c:numRef>
              <c:f>Main!$E$41:$E$44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86-4544-8C48-DC6A2C822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0360816"/>
        <c:axId val="1820640544"/>
      </c:barChart>
      <c:catAx>
        <c:axId val="182036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640544"/>
        <c:crosses val="autoZero"/>
        <c:auto val="1"/>
        <c:lblAlgn val="ctr"/>
        <c:lblOffset val="100"/>
        <c:noMultiLvlLbl val="0"/>
      </c:catAx>
      <c:valAx>
        <c:axId val="1820640544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kern="1200" spc="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# of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360816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132577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Main!$E$61</c:f>
              <c:strCache>
                <c:ptCount val="1"/>
                <c:pt idx="0">
                  <c:v>Filling mode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Main!$D$62:$D$64</c:f>
              <c:strCache>
                <c:ptCount val="3"/>
                <c:pt idx="0">
                  <c:v>7/8 +1</c:v>
                </c:pt>
                <c:pt idx="1">
                  <c:v>16 BUNCH</c:v>
                </c:pt>
                <c:pt idx="2">
                  <c:v>UNIFORM</c:v>
                </c:pt>
              </c:strCache>
            </c:strRef>
          </c:cat>
          <c:val>
            <c:numRef>
              <c:f>Main!$E$62:$E$64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56-4C87-ABAB-B759A2910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0383856"/>
        <c:axId val="1813802848"/>
      </c:barChart>
      <c:catAx>
        <c:axId val="1820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802848"/>
        <c:crosses val="autoZero"/>
        <c:auto val="1"/>
        <c:lblAlgn val="ctr"/>
        <c:lblOffset val="100"/>
        <c:noMultiLvlLbl val="0"/>
      </c:catAx>
      <c:valAx>
        <c:axId val="181380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i="0" u="none" strike="noStrike" kern="1200" spc="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# of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38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132577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05/11/2023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14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85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77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26th ESLS RF – at Elettra, Tireste  -  8-9 November 2023  -   Jörn Jacob &amp; al.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 noProof="0" smtClean="0"/>
              <a:t>26th ESLS RF – at Elettra, Tireste  -  8-9 November 2023  -   Jörn Jacob &amp; al.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2pPr marL="265113" indent="0">
              <a:defRPr/>
            </a:lvl2pPr>
            <a:lvl3pPr marL="538163" indent="0">
              <a:defRPr/>
            </a:lvl3pPr>
            <a:lvl4pPr marL="893763" indent="-173038"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26th ESLS RF – at Elettra, Tireste  -  8-9 November 2023  -   Jörn Jacob &amp; al.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 smtClean="0"/>
              <a:t>26th ESLS RF – at Elettra, Tireste  -  8-9 November 2023  -   Jörn Jacob &amp; al.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26th ESLS RF – at Elettra, Tireste  -  8-9 November 2023  -   Jörn Jacob &amp; al.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162" y="695834"/>
            <a:ext cx="9144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i="1" dirty="0">
                <a:solidFill>
                  <a:srgbClr val="ED7703"/>
                </a:solidFill>
                <a:latin typeface="+mj-lt"/>
              </a:rPr>
              <a:t>Status of the ESRF-EBS 352 MHz RF </a:t>
            </a:r>
            <a:r>
              <a:rPr lang="en-US" sz="2000" b="1" i="1" dirty="0" smtClean="0">
                <a:solidFill>
                  <a:srgbClr val="ED7703"/>
                </a:solidFill>
                <a:latin typeface="+mj-lt"/>
              </a:rPr>
              <a:t>system</a:t>
            </a:r>
            <a:endParaRPr lang="en-GB" sz="2000" b="1" i="1" dirty="0" smtClean="0">
              <a:solidFill>
                <a:srgbClr val="ED7703"/>
              </a:solidFill>
              <a:latin typeface="+mj-lt"/>
            </a:endParaRPr>
          </a:p>
          <a:p>
            <a:pPr algn="ctr" eaLnBrk="0" fontAlgn="base" hangingPunct="0">
              <a:spcAft>
                <a:spcPct val="0"/>
              </a:spcAft>
              <a:buClr>
                <a:srgbClr val="7DA9DA"/>
              </a:buClr>
              <a:defRPr/>
            </a:pPr>
            <a:endParaRPr lang="en-US" sz="1600" dirty="0" smtClean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600" u="sng" dirty="0" smtClean="0">
                <a:solidFill>
                  <a:srgbClr val="002060"/>
                </a:solidFill>
                <a:latin typeface="+mj-lt"/>
              </a:rPr>
              <a:t>Jörn Jacob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, Pawel Borowiec, Vincent Serrière, </a:t>
            </a:r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Alessandro </a:t>
            </a:r>
            <a:r>
              <a:rPr lang="en-US" sz="1600" dirty="0" err="1" smtClean="0">
                <a:solidFill>
                  <a:srgbClr val="002060"/>
                </a:solidFill>
                <a:latin typeface="+mj-lt"/>
              </a:rPr>
              <a:t>D’Elia</a:t>
            </a:r>
            <a:endParaRPr lang="en-GB" sz="1050" b="1" i="1" kern="0" dirty="0" smtClean="0">
              <a:solidFill>
                <a:srgbClr val="C00000"/>
              </a:solidFill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GB" sz="1500" b="1" i="0" u="none" strike="noStrike" kern="0" cap="none" spc="0" normalizeH="0" baseline="0" noProof="0" dirty="0" smtClean="0">
              <a:ln>
                <a:noFill/>
              </a:ln>
              <a:solidFill>
                <a:srgbClr val="13257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62" y="46337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r>
              <a:rPr lang="en-GB" sz="1600" b="1" kern="0" dirty="0" smtClean="0">
                <a:solidFill>
                  <a:srgbClr val="132577"/>
                </a:solidFill>
              </a:rPr>
              <a:t>26</a:t>
            </a:r>
            <a:r>
              <a:rPr lang="en-GB" sz="1600" b="1" kern="0" baseline="30000" dirty="0" smtClean="0">
                <a:solidFill>
                  <a:srgbClr val="132577"/>
                </a:solidFill>
              </a:rPr>
              <a:t>th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 ESLS RF Meeting – 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Elettra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GB" sz="1600" i="0" u="none" strike="noStrike" kern="0" cap="none" spc="0" normalizeH="0" baseline="0" noProof="0" dirty="0" smtClean="0">
              <a:ln>
                <a:noFill/>
              </a:ln>
              <a:solidFill>
                <a:srgbClr val="132577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kumimoji="0" lang="en-GB" sz="1600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  <a:ea typeface="+mn-ea"/>
                <a:cs typeface="+mn-cs"/>
              </a:rPr>
              <a:t>Trieste, 8-9 November 2023</a:t>
            </a:r>
            <a:endParaRPr lang="en-GB" sz="1600" kern="0" dirty="0" smtClean="0">
              <a:solidFill>
                <a:srgbClr val="132577"/>
              </a:solidFill>
            </a:endParaRPr>
          </a:p>
        </p:txBody>
      </p:sp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print"/>
          <a:srcRect l="9524" t="12659" r="9524" b="36705"/>
          <a:stretch>
            <a:fillRect/>
          </a:stretch>
        </p:blipFill>
        <p:spPr>
          <a:xfrm>
            <a:off x="395536" y="4225652"/>
            <a:ext cx="4896544" cy="1225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95505"/>
            <a:ext cx="3612516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8245" y="2010473"/>
            <a:ext cx="2309908" cy="99389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1" name="Picture 10" descr="C:\Users\jacob\Documents\WORKSHOPS\ESLS\2011\DSC_0152 Resiz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021274"/>
            <a:ext cx="2316073" cy="18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4FDA5A-7484-1E20-CAD6-BDF912BCA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37363"/>
              </p:ext>
            </p:extLst>
          </p:nvPr>
        </p:nvGraphicFramePr>
        <p:xfrm>
          <a:off x="4126523" y="2712245"/>
          <a:ext cx="4277248" cy="2562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Cavities</a:t>
            </a:r>
            <a:r>
              <a:rPr lang="en-US" dirty="0"/>
              <a:t> in 2023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5B06FC5-01A6-4A1E-8FE6-582970AF7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6A7BBF-4F57-4816-A98F-724035E01C0A}" type="slidenum">
              <a:rPr lang="fr-FR" smtClean="0"/>
              <a:t>10</a:t>
            </a:fld>
            <a:endParaRPr lang="fr-FR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1147A1F-7E96-4A1A-947E-3087950CF3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26th ESLS RF – at Elettra, Tireste  -  8-9 November 2023  -   Jörn Jacob &amp; al.</a:t>
            </a:r>
            <a:endParaRPr lang="en-US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9923DF3-A58D-488A-ABA6-334560EFC8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690099"/>
              </p:ext>
            </p:extLst>
          </p:nvPr>
        </p:nvGraphicFramePr>
        <p:xfrm>
          <a:off x="958552" y="889967"/>
          <a:ext cx="3468824" cy="208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5D3DAE2-BFF0-4791-BC52-3DA87B09CD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405900"/>
              </p:ext>
            </p:extLst>
          </p:nvPr>
        </p:nvGraphicFramePr>
        <p:xfrm>
          <a:off x="5098215" y="952478"/>
          <a:ext cx="3600000" cy="1956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C0279D2-70E3-710E-785D-AAA2A1004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545907"/>
              </p:ext>
            </p:extLst>
          </p:nvPr>
        </p:nvGraphicFramePr>
        <p:xfrm>
          <a:off x="304601" y="692533"/>
          <a:ext cx="3600000" cy="1967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043BE64-D8F0-6A87-CDFB-CE60F2999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220035"/>
              </p:ext>
            </p:extLst>
          </p:nvPr>
        </p:nvGraphicFramePr>
        <p:xfrm>
          <a:off x="4558552" y="692533"/>
          <a:ext cx="4335269" cy="1956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4B58566-51FD-A85E-E48C-8AE35F8D9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516558"/>
              </p:ext>
            </p:extLst>
          </p:nvPr>
        </p:nvGraphicFramePr>
        <p:xfrm>
          <a:off x="178877" y="2712245"/>
          <a:ext cx="3851448" cy="2562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8AB9D89-A3A8-AB61-0D29-4BEE02B384FC}"/>
              </a:ext>
            </a:extLst>
          </p:cNvPr>
          <p:cNvGrpSpPr/>
          <p:nvPr/>
        </p:nvGrpSpPr>
        <p:grpSpPr>
          <a:xfrm>
            <a:off x="6124838" y="4875984"/>
            <a:ext cx="1250325" cy="308536"/>
            <a:chOff x="1779452" y="1858537"/>
            <a:chExt cx="1046976" cy="30853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A314642-C14F-F5F0-E91E-71F6A3EA1A9A}"/>
                </a:ext>
              </a:extLst>
            </p:cNvPr>
            <p:cNvCxnSpPr/>
            <p:nvPr/>
          </p:nvCxnSpPr>
          <p:spPr>
            <a:xfrm>
              <a:off x="1779452" y="1858537"/>
              <a:ext cx="104697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DA55E210-0DEB-BDF4-BA44-F6F63154E118}"/>
                </a:ext>
              </a:extLst>
            </p:cNvPr>
            <p:cNvSpPr txBox="1"/>
            <p:nvPr/>
          </p:nvSpPr>
          <p:spPr>
            <a:xfrm>
              <a:off x="2025702" y="1860741"/>
              <a:ext cx="667820" cy="3063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l-PL" sz="1100" b="1" dirty="0">
                  <a:solidFill>
                    <a:srgbClr val="FF0000"/>
                  </a:solidFill>
                </a:rPr>
                <a:t>Cell 7</a:t>
              </a:r>
              <a:endParaRPr lang="en-GB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282FA6F-6FE3-4C6F-39FC-B50C179FC577}"/>
              </a:ext>
            </a:extLst>
          </p:cNvPr>
          <p:cNvSpPr txBox="1"/>
          <p:nvPr/>
        </p:nvSpPr>
        <p:spPr>
          <a:xfrm>
            <a:off x="6708133" y="3066195"/>
            <a:ext cx="239827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900" dirty="0"/>
              <a:t>No signs of degradation nor significant deviations of cavity parameters </a:t>
            </a:r>
            <a:r>
              <a:rPr lang="en-GB" sz="900" dirty="0" err="1"/>
              <a:t>w.r.t.</a:t>
            </a:r>
            <a:r>
              <a:rPr lang="en-GB" sz="900" dirty="0"/>
              <a:t> cavities in other cells have been observed. </a:t>
            </a:r>
          </a:p>
        </p:txBody>
      </p:sp>
    </p:spTree>
    <p:extLst>
      <p:ext uri="{BB962C8B-B14F-4D97-AF65-F5344CB8AC3E}">
        <p14:creationId xmlns:p14="http://schemas.microsoft.com/office/powerpoint/2010/main" val="11026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Gradual implementation of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92D050"/>
                </a:solidFill>
              </a:rPr>
              <a:t> SSA (each 110 kW RF,  max 250 kW AC)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noProof="0" smtClean="0"/>
              <a:t>26th ESLS RF – at Elettra, Tireste  -  8-9 November 2023  -   Jörn Jacob &amp; al.</a:t>
            </a:r>
            <a:endParaRPr lang="en-US" noProof="0" dirty="0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024802" y="880462"/>
            <a:ext cx="7954963" cy="4384675"/>
          </a:xfrm>
          <a:prstGeom prst="ellipse">
            <a:avLst/>
          </a:prstGeom>
          <a:noFill/>
          <a:ln w="57150">
            <a:solidFill>
              <a:sysClr val="windowText" lastClr="000000">
                <a:lumMod val="50000"/>
                <a:lumOff val="50000"/>
              </a:sys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AutoShape 384"/>
          <p:cNvSpPr>
            <a:spLocks noChangeArrowheads="1"/>
          </p:cNvSpPr>
          <p:nvPr/>
        </p:nvSpPr>
        <p:spPr bwMode="auto">
          <a:xfrm>
            <a:off x="3485510" y="934791"/>
            <a:ext cx="366960" cy="733663"/>
          </a:xfrm>
          <a:prstGeom prst="triangle">
            <a:avLst>
              <a:gd name="adj" fmla="val 50000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AutoShape 755"/>
          <p:cNvSpPr>
            <a:spLocks noChangeArrowheads="1"/>
          </p:cNvSpPr>
          <p:nvPr/>
        </p:nvSpPr>
        <p:spPr bwMode="auto">
          <a:xfrm rot="780000" flipV="1">
            <a:off x="5769191" y="693307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utoShape 755"/>
          <p:cNvSpPr>
            <a:spLocks noChangeArrowheads="1"/>
          </p:cNvSpPr>
          <p:nvPr/>
        </p:nvSpPr>
        <p:spPr bwMode="auto">
          <a:xfrm rot="780000" flipV="1">
            <a:off x="6044223" y="76166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755"/>
          <p:cNvSpPr>
            <a:spLocks noChangeArrowheads="1"/>
          </p:cNvSpPr>
          <p:nvPr/>
        </p:nvSpPr>
        <p:spPr bwMode="auto">
          <a:xfrm rot="780000" flipV="1">
            <a:off x="6327820" y="82471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AutoShape 755"/>
          <p:cNvSpPr>
            <a:spLocks noChangeArrowheads="1"/>
          </p:cNvSpPr>
          <p:nvPr/>
        </p:nvSpPr>
        <p:spPr bwMode="auto">
          <a:xfrm rot="20820000" flipV="1">
            <a:off x="2909251" y="95466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AutoShape 755"/>
          <p:cNvSpPr>
            <a:spLocks noChangeArrowheads="1"/>
          </p:cNvSpPr>
          <p:nvPr/>
        </p:nvSpPr>
        <p:spPr bwMode="auto">
          <a:xfrm rot="20820000" flipV="1">
            <a:off x="3186415" y="895541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755"/>
          <p:cNvSpPr>
            <a:spLocks noChangeArrowheads="1"/>
          </p:cNvSpPr>
          <p:nvPr/>
        </p:nvSpPr>
        <p:spPr bwMode="auto">
          <a:xfrm rot="20820000" flipV="1">
            <a:off x="3468950" y="827890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AutoShape 755"/>
          <p:cNvSpPr>
            <a:spLocks noChangeArrowheads="1"/>
          </p:cNvSpPr>
          <p:nvPr/>
        </p:nvSpPr>
        <p:spPr bwMode="auto">
          <a:xfrm rot="20820000" flipV="1">
            <a:off x="3752016" y="762539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AutoShape 755"/>
          <p:cNvSpPr>
            <a:spLocks noChangeArrowheads="1"/>
          </p:cNvSpPr>
          <p:nvPr/>
        </p:nvSpPr>
        <p:spPr bwMode="auto">
          <a:xfrm rot="20820000" flipV="1">
            <a:off x="4032762" y="697723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780000" flipH="1" flipV="1">
            <a:off x="5758663" y="1068910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rot="780000" flipH="1" flipV="1">
            <a:off x="6036436" y="1135957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>
            <a:off x="6600912" y="1532866"/>
            <a:ext cx="214558" cy="9391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 flipV="1">
            <a:off x="3318378" y="1264064"/>
            <a:ext cx="65198" cy="267344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 flipH="1" flipV="1">
            <a:off x="3612793" y="1191611"/>
            <a:ext cx="96357" cy="293012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>
          <a:xfrm flipH="1" flipV="1">
            <a:off x="3907530" y="1142968"/>
            <a:ext cx="69047" cy="340274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 rot="20820000" flipH="1" flipV="1">
            <a:off x="4224388" y="1073234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22" name="AutoShape 755"/>
          <p:cNvSpPr>
            <a:spLocks noChangeArrowheads="1"/>
          </p:cNvSpPr>
          <p:nvPr/>
        </p:nvSpPr>
        <p:spPr bwMode="auto">
          <a:xfrm flipV="1">
            <a:off x="4743814" y="507150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AutoShape 755"/>
          <p:cNvSpPr>
            <a:spLocks noChangeArrowheads="1"/>
          </p:cNvSpPr>
          <p:nvPr/>
        </p:nvSpPr>
        <p:spPr bwMode="auto">
          <a:xfrm flipV="1">
            <a:off x="5034326" y="5069145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AutoShape 755"/>
          <p:cNvSpPr>
            <a:spLocks noChangeArrowheads="1"/>
          </p:cNvSpPr>
          <p:nvPr/>
        </p:nvSpPr>
        <p:spPr bwMode="auto">
          <a:xfrm flipV="1">
            <a:off x="5324838" y="5069145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472935" y="605359"/>
            <a:ext cx="7328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Cell 7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044826" y="1309882"/>
            <a:ext cx="48015" cy="182121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grpSp>
        <p:nvGrpSpPr>
          <p:cNvPr id="27" name="Group 84"/>
          <p:cNvGrpSpPr/>
          <p:nvPr/>
        </p:nvGrpSpPr>
        <p:grpSpPr>
          <a:xfrm>
            <a:off x="3491862" y="2526221"/>
            <a:ext cx="898919" cy="900906"/>
            <a:chOff x="3059814" y="2974447"/>
            <a:chExt cx="898919" cy="900906"/>
          </a:xfrm>
        </p:grpSpPr>
        <p:sp>
          <p:nvSpPr>
            <p:cNvPr id="28" name="AutoShape 389"/>
            <p:cNvSpPr>
              <a:spLocks noChangeArrowheads="1"/>
            </p:cNvSpPr>
            <p:nvPr/>
          </p:nvSpPr>
          <p:spPr bwMode="auto">
            <a:xfrm rot="5400000">
              <a:off x="3059362" y="3058068"/>
              <a:ext cx="900906" cy="733663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19050" algn="ctr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 Box 390"/>
            <p:cNvSpPr txBox="1">
              <a:spLocks noChangeArrowheads="1"/>
            </p:cNvSpPr>
            <p:nvPr/>
          </p:nvSpPr>
          <p:spPr bwMode="auto">
            <a:xfrm>
              <a:off x="3059814" y="3275092"/>
              <a:ext cx="89891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KLYS 1</a:t>
              </a:r>
            </a:p>
          </p:txBody>
        </p:sp>
      </p:grpSp>
      <p:cxnSp>
        <p:nvCxnSpPr>
          <p:cNvPr id="30" name="Elbow Connector 29"/>
          <p:cNvCxnSpPr>
            <a:stCxn id="178" idx="0"/>
          </p:cNvCxnSpPr>
          <p:nvPr/>
        </p:nvCxnSpPr>
        <p:spPr>
          <a:xfrm rot="16200000" flipH="1">
            <a:off x="4596920" y="4833030"/>
            <a:ext cx="266082" cy="199233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34" name="Straight Connector 33"/>
          <p:cNvCxnSpPr>
            <a:stCxn id="28" idx="0"/>
          </p:cNvCxnSpPr>
          <p:nvPr/>
        </p:nvCxnSpPr>
        <p:spPr>
          <a:xfrm>
            <a:off x="4308695" y="2976674"/>
            <a:ext cx="552478" cy="1719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V="1">
            <a:off x="4861173" y="2835518"/>
            <a:ext cx="80963" cy="14763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6" name="Straight Connector 35"/>
          <p:cNvCxnSpPr>
            <a:stCxn id="125" idx="1"/>
          </p:cNvCxnSpPr>
          <p:nvPr/>
        </p:nvCxnSpPr>
        <p:spPr>
          <a:xfrm>
            <a:off x="4997688" y="2283894"/>
            <a:ext cx="9653" cy="237371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dash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>
            <a:off x="4999286" y="2556912"/>
            <a:ext cx="92868" cy="9525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8" name="Straight Arrow Connector 37"/>
          <p:cNvCxnSpPr/>
          <p:nvPr/>
        </p:nvCxnSpPr>
        <p:spPr>
          <a:xfrm>
            <a:off x="5001667" y="2687880"/>
            <a:ext cx="2381" cy="161925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oval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 flipV="1">
            <a:off x="5132636" y="2604537"/>
            <a:ext cx="592931" cy="4762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none"/>
          </a:ln>
          <a:effectLst/>
        </p:spPr>
      </p:cxnSp>
      <p:cxnSp>
        <p:nvCxnSpPr>
          <p:cNvPr id="40" name="Straight Connector 39"/>
          <p:cNvCxnSpPr>
            <a:stCxn id="90" idx="0"/>
          </p:cNvCxnSpPr>
          <p:nvPr/>
        </p:nvCxnSpPr>
        <p:spPr>
          <a:xfrm flipH="1">
            <a:off x="5830342" y="2967857"/>
            <a:ext cx="599986" cy="577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1" name="Straight Connector 40"/>
          <p:cNvCxnSpPr/>
          <p:nvPr/>
        </p:nvCxnSpPr>
        <p:spPr>
          <a:xfrm flipH="1" flipV="1">
            <a:off x="5677943" y="2928387"/>
            <a:ext cx="166686" cy="50006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>
            <a:off x="5723186" y="2604537"/>
            <a:ext cx="4762" cy="238125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oval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H="1">
            <a:off x="5724126" y="3054395"/>
            <a:ext cx="2386" cy="358427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none"/>
          </a:ln>
          <a:effectLst/>
        </p:spPr>
      </p:cxn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2728519" y="605359"/>
            <a:ext cx="7328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Cell 5</a:t>
            </a:r>
          </a:p>
        </p:txBody>
      </p:sp>
      <p:sp>
        <p:nvSpPr>
          <p:cNvPr id="45" name="Rectangle 179"/>
          <p:cNvSpPr>
            <a:spLocks noChangeArrowheads="1"/>
          </p:cNvSpPr>
          <p:nvPr/>
        </p:nvSpPr>
        <p:spPr bwMode="auto">
          <a:xfrm>
            <a:off x="5882273" y="3048158"/>
            <a:ext cx="647700" cy="719137"/>
          </a:xfrm>
          <a:prstGeom prst="rect">
            <a:avLst/>
          </a:prstGeom>
          <a:noFill/>
          <a:ln w="38100" algn="ctr">
            <a:solidFill>
              <a:sysClr val="window" lastClr="FFFFFF">
                <a:lumMod val="75000"/>
              </a:sys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Line 148"/>
          <p:cNvSpPr>
            <a:spLocks noChangeShapeType="1"/>
          </p:cNvSpPr>
          <p:nvPr/>
        </p:nvSpPr>
        <p:spPr bwMode="auto">
          <a:xfrm flipH="1" flipV="1">
            <a:off x="5717667" y="3396615"/>
            <a:ext cx="273557" cy="381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971922" y="3102141"/>
            <a:ext cx="372099" cy="603251"/>
            <a:chOff x="5971922" y="3102141"/>
            <a:chExt cx="372099" cy="603251"/>
          </a:xfrm>
        </p:grpSpPr>
        <p:sp>
          <p:nvSpPr>
            <p:cNvPr id="48" name="Line 167"/>
            <p:cNvSpPr>
              <a:spLocks noChangeShapeType="1"/>
            </p:cNvSpPr>
            <p:nvPr/>
          </p:nvSpPr>
          <p:spPr bwMode="auto">
            <a:xfrm flipH="1" flipV="1">
              <a:off x="6196234" y="3489492"/>
              <a:ext cx="0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171"/>
            <p:cNvSpPr>
              <a:spLocks noChangeShapeType="1"/>
            </p:cNvSpPr>
            <p:nvPr/>
          </p:nvSpPr>
          <p:spPr bwMode="auto">
            <a:xfrm flipV="1">
              <a:off x="5992385" y="3695073"/>
              <a:ext cx="214080" cy="1588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169"/>
            <p:cNvSpPr>
              <a:spLocks noChangeShapeType="1"/>
            </p:cNvSpPr>
            <p:nvPr/>
          </p:nvSpPr>
          <p:spPr bwMode="auto">
            <a:xfrm flipV="1">
              <a:off x="5971922" y="3104522"/>
              <a:ext cx="234543" cy="635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170"/>
            <p:cNvSpPr>
              <a:spLocks noChangeShapeType="1"/>
            </p:cNvSpPr>
            <p:nvPr/>
          </p:nvSpPr>
          <p:spPr bwMode="auto">
            <a:xfrm flipH="1">
              <a:off x="6191511" y="3111666"/>
              <a:ext cx="1574" cy="2238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050654" y="3332815"/>
              <a:ext cx="293367" cy="167313"/>
              <a:chOff x="6050654" y="3332815"/>
              <a:chExt cx="293367" cy="167313"/>
            </a:xfrm>
          </p:grpSpPr>
          <p:sp>
            <p:nvSpPr>
              <p:cNvPr id="54" name="Rectangle 174"/>
              <p:cNvSpPr>
                <a:spLocks noChangeArrowheads="1"/>
              </p:cNvSpPr>
              <p:nvPr/>
            </p:nvSpPr>
            <p:spPr bwMode="auto">
              <a:xfrm>
                <a:off x="6050654" y="3332815"/>
                <a:ext cx="58263" cy="16703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Rectangle 175"/>
              <p:cNvSpPr>
                <a:spLocks noChangeArrowheads="1"/>
              </p:cNvSpPr>
              <p:nvPr/>
            </p:nvSpPr>
            <p:spPr bwMode="auto">
              <a:xfrm>
                <a:off x="6109065" y="3333093"/>
                <a:ext cx="58263" cy="16703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Rectangle 176"/>
              <p:cNvSpPr>
                <a:spLocks noChangeArrowheads="1"/>
              </p:cNvSpPr>
              <p:nvPr/>
            </p:nvSpPr>
            <p:spPr bwMode="auto">
              <a:xfrm>
                <a:off x="6165959" y="3333788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Rectangle 177"/>
              <p:cNvSpPr>
                <a:spLocks noChangeArrowheads="1"/>
              </p:cNvSpPr>
              <p:nvPr/>
            </p:nvSpPr>
            <p:spPr bwMode="auto">
              <a:xfrm>
                <a:off x="6226127" y="3334552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Rectangle 178"/>
              <p:cNvSpPr>
                <a:spLocks noChangeArrowheads="1"/>
              </p:cNvSpPr>
              <p:nvPr/>
            </p:nvSpPr>
            <p:spPr bwMode="auto">
              <a:xfrm>
                <a:off x="6285758" y="3333480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3" name="Line 168"/>
            <p:cNvSpPr>
              <a:spLocks noChangeShapeType="1"/>
            </p:cNvSpPr>
            <p:nvPr/>
          </p:nvSpPr>
          <p:spPr bwMode="auto">
            <a:xfrm>
              <a:off x="5990024" y="3102141"/>
              <a:ext cx="3148" cy="596901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6" name="TextBox 139"/>
          <p:cNvSpPr txBox="1"/>
          <p:nvPr/>
        </p:nvSpPr>
        <p:spPr>
          <a:xfrm>
            <a:off x="6032345" y="4377207"/>
            <a:ext cx="149198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3 existing  150 </a:t>
            </a: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kW 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SSAs / ELTA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87" name="Straight Arrow Connector 148"/>
          <p:cNvCxnSpPr>
            <a:stCxn id="176" idx="0"/>
          </p:cNvCxnSpPr>
          <p:nvPr/>
        </p:nvCxnSpPr>
        <p:spPr>
          <a:xfrm flipH="1">
            <a:off x="5127341" y="4801716"/>
            <a:ext cx="6626" cy="274076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88" name="Straight Arrow Connector 87"/>
          <p:cNvCxnSpPr>
            <a:stCxn id="5" idx="7"/>
          </p:cNvCxnSpPr>
          <p:nvPr/>
        </p:nvCxnSpPr>
        <p:spPr>
          <a:xfrm>
            <a:off x="7814787" y="1522582"/>
            <a:ext cx="237261" cy="146873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89" name="Group 12"/>
          <p:cNvGrpSpPr/>
          <p:nvPr/>
        </p:nvGrpSpPr>
        <p:grpSpPr>
          <a:xfrm>
            <a:off x="6430327" y="2517404"/>
            <a:ext cx="912299" cy="900906"/>
            <a:chOff x="1501849" y="3426609"/>
            <a:chExt cx="912299" cy="900906"/>
          </a:xfrm>
        </p:grpSpPr>
        <p:sp>
          <p:nvSpPr>
            <p:cNvPr id="90" name="AutoShape 389"/>
            <p:cNvSpPr>
              <a:spLocks noChangeArrowheads="1"/>
            </p:cNvSpPr>
            <p:nvPr/>
          </p:nvSpPr>
          <p:spPr bwMode="auto">
            <a:xfrm rot="16200000">
              <a:off x="1418228" y="3510230"/>
              <a:ext cx="900906" cy="733663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19050" algn="ctr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Text Box 390"/>
            <p:cNvSpPr txBox="1">
              <a:spLocks noChangeArrowheads="1"/>
            </p:cNvSpPr>
            <p:nvPr/>
          </p:nvSpPr>
          <p:spPr bwMode="auto">
            <a:xfrm>
              <a:off x="1515229" y="3731989"/>
              <a:ext cx="89891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KLYS 2</a:t>
              </a:r>
            </a:p>
          </p:txBody>
        </p:sp>
      </p:grpSp>
      <p:cxnSp>
        <p:nvCxnSpPr>
          <p:cNvPr id="92" name="Straight Arrow Connector 91"/>
          <p:cNvCxnSpPr/>
          <p:nvPr/>
        </p:nvCxnSpPr>
        <p:spPr>
          <a:xfrm flipV="1">
            <a:off x="6285534" y="1215104"/>
            <a:ext cx="72802" cy="329114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93" name="Isosceles Triangle 92"/>
          <p:cNvSpPr/>
          <p:nvPr/>
        </p:nvSpPr>
        <p:spPr>
          <a:xfrm>
            <a:off x="3239672" y="1746908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Isosceles Triangle 93"/>
          <p:cNvSpPr/>
          <p:nvPr/>
        </p:nvSpPr>
        <p:spPr>
          <a:xfrm>
            <a:off x="2719210" y="1749665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Isosceles Triangle 94"/>
          <p:cNvSpPr/>
          <p:nvPr/>
        </p:nvSpPr>
        <p:spPr>
          <a:xfrm>
            <a:off x="2195736" y="1749665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6" name="Straight Connector 95"/>
          <p:cNvCxnSpPr/>
          <p:nvPr/>
        </p:nvCxnSpPr>
        <p:spPr>
          <a:xfrm flipV="1">
            <a:off x="2422043" y="1492495"/>
            <a:ext cx="686297" cy="11119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97" name="Straight Connector 96"/>
          <p:cNvCxnSpPr>
            <a:stCxn id="95" idx="0"/>
          </p:cNvCxnSpPr>
          <p:nvPr/>
        </p:nvCxnSpPr>
        <p:spPr>
          <a:xfrm flipV="1">
            <a:off x="2425423" y="1594410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98" name="Straight Connector 97"/>
          <p:cNvCxnSpPr/>
          <p:nvPr/>
        </p:nvCxnSpPr>
        <p:spPr>
          <a:xfrm flipV="1">
            <a:off x="2953419" y="1531408"/>
            <a:ext cx="426777" cy="9127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99" name="Straight Connector 98"/>
          <p:cNvCxnSpPr/>
          <p:nvPr/>
        </p:nvCxnSpPr>
        <p:spPr>
          <a:xfrm flipV="1">
            <a:off x="3469359" y="1603693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0" name="Straight Connector 99"/>
          <p:cNvCxnSpPr/>
          <p:nvPr/>
        </p:nvCxnSpPr>
        <p:spPr>
          <a:xfrm flipV="1">
            <a:off x="3466214" y="1477926"/>
            <a:ext cx="244549" cy="13290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1" name="Isosceles Triangle 100"/>
          <p:cNvSpPr/>
          <p:nvPr/>
        </p:nvSpPr>
        <p:spPr>
          <a:xfrm>
            <a:off x="5003389" y="1745113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2" name="Straight Connector 101"/>
          <p:cNvCxnSpPr/>
          <p:nvPr/>
        </p:nvCxnSpPr>
        <p:spPr>
          <a:xfrm flipV="1">
            <a:off x="5227451" y="1365339"/>
            <a:ext cx="510316" cy="18552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3" name="Straight Connector 102"/>
          <p:cNvCxnSpPr>
            <a:stCxn id="101" idx="0"/>
          </p:cNvCxnSpPr>
          <p:nvPr/>
        </p:nvCxnSpPr>
        <p:spPr>
          <a:xfrm flipV="1">
            <a:off x="5233076" y="1547638"/>
            <a:ext cx="2667" cy="19747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4" name="AutoShape 755"/>
          <p:cNvSpPr>
            <a:spLocks noChangeArrowheads="1"/>
          </p:cNvSpPr>
          <p:nvPr/>
        </p:nvSpPr>
        <p:spPr bwMode="auto">
          <a:xfrm rot="780000" flipV="1">
            <a:off x="6610887" y="890067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AutoShape 755"/>
          <p:cNvSpPr>
            <a:spLocks noChangeArrowheads="1"/>
          </p:cNvSpPr>
          <p:nvPr/>
        </p:nvSpPr>
        <p:spPr bwMode="auto">
          <a:xfrm rot="780000" flipV="1">
            <a:off x="6906060" y="942901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0C64577-4F80-4CFC-8C87-E1FBEA76113F}"/>
              </a:ext>
            </a:extLst>
          </p:cNvPr>
          <p:cNvGrpSpPr/>
          <p:nvPr/>
        </p:nvGrpSpPr>
        <p:grpSpPr>
          <a:xfrm>
            <a:off x="3275421" y="4630096"/>
            <a:ext cx="1434853" cy="701149"/>
            <a:chOff x="2843373" y="4789441"/>
            <a:chExt cx="1434853" cy="701149"/>
          </a:xfrm>
        </p:grpSpPr>
        <p:sp>
          <p:nvSpPr>
            <p:cNvPr id="107" name="TextBox 144"/>
            <p:cNvSpPr txBox="1"/>
            <p:nvPr/>
          </p:nvSpPr>
          <p:spPr>
            <a:xfrm>
              <a:off x="2843373" y="4789441"/>
              <a:ext cx="981965" cy="5770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006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Space for 4</a:t>
              </a:r>
              <a:r>
                <a:rPr kumimoji="0" lang="en-US" sz="1050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th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 harmonic </a:t>
              </a:r>
              <a:r>
                <a:rPr kumimoji="0" lang="en-US" sz="105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RF 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system</a:t>
              </a:r>
              <a:endParaRPr kumimoji="0" lang="en-US" sz="105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173565D-D0DD-41A1-B18E-FB68799676A1}"/>
                </a:ext>
              </a:extLst>
            </p:cNvPr>
            <p:cNvCxnSpPr>
              <a:cxnSpLocks/>
            </p:cNvCxnSpPr>
            <p:nvPr/>
          </p:nvCxnSpPr>
          <p:spPr>
            <a:xfrm>
              <a:off x="3821850" y="5078559"/>
              <a:ext cx="195539" cy="172982"/>
            </a:xfrm>
            <a:prstGeom prst="straightConnector1">
              <a:avLst/>
            </a:prstGeom>
            <a:ln w="2857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1">
              <a:extLst>
                <a:ext uri="{FF2B5EF4-FFF2-40B4-BE49-F238E27FC236}">
                  <a16:creationId xmlns:a16="http://schemas.microsoft.com/office/drawing/2014/main" id="{F95F94CF-9356-41FC-A796-7EBEBC5CC765}"/>
                </a:ext>
              </a:extLst>
            </p:cNvPr>
            <p:cNvGrpSpPr/>
            <p:nvPr/>
          </p:nvGrpSpPr>
          <p:grpSpPr>
            <a:xfrm>
              <a:off x="3879097" y="5310329"/>
              <a:ext cx="399129" cy="180261"/>
              <a:chOff x="3879097" y="5310329"/>
              <a:chExt cx="399129" cy="180261"/>
            </a:xfrm>
          </p:grpSpPr>
          <p:sp>
            <p:nvSpPr>
              <p:cNvPr id="110" name="AutoShape 755"/>
              <p:cNvSpPr>
                <a:spLocks noChangeArrowheads="1"/>
              </p:cNvSpPr>
              <p:nvPr/>
            </p:nvSpPr>
            <p:spPr bwMode="auto">
              <a:xfrm flipV="1">
                <a:off x="3879097" y="531032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AutoShape 755"/>
              <p:cNvSpPr>
                <a:spLocks noChangeArrowheads="1"/>
              </p:cNvSpPr>
              <p:nvPr/>
            </p:nvSpPr>
            <p:spPr bwMode="auto">
              <a:xfrm flipV="1">
                <a:off x="3988064" y="531032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AutoShape 755">
                <a:extLst>
                  <a:ext uri="{FF2B5EF4-FFF2-40B4-BE49-F238E27FC236}">
                    <a16:creationId xmlns:a16="http://schemas.microsoft.com/office/drawing/2014/main" id="{35F3E823-48F4-4055-AD94-811E95537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93740" y="531764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AutoShape 755">
                <a:extLst>
                  <a:ext uri="{FF2B5EF4-FFF2-40B4-BE49-F238E27FC236}">
                    <a16:creationId xmlns:a16="http://schemas.microsoft.com/office/drawing/2014/main" id="{94396EB7-50D5-4B15-B1F4-46722C6C6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200208" y="5314510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116" name="Straight Arrow Connector 115"/>
          <p:cNvCxnSpPr/>
          <p:nvPr/>
        </p:nvCxnSpPr>
        <p:spPr>
          <a:xfrm flipV="1">
            <a:off x="6599638" y="1267747"/>
            <a:ext cx="54032" cy="276471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17" name="Straight Arrow Connector 116"/>
          <p:cNvCxnSpPr/>
          <p:nvPr/>
        </p:nvCxnSpPr>
        <p:spPr>
          <a:xfrm flipV="1">
            <a:off x="6911878" y="1318939"/>
            <a:ext cx="41038" cy="188703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118" name="Straight Connector 117"/>
          <p:cNvCxnSpPr/>
          <p:nvPr/>
        </p:nvCxnSpPr>
        <p:spPr>
          <a:xfrm flipV="1">
            <a:off x="5776737" y="1453422"/>
            <a:ext cx="222544" cy="90796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9" name="Isosceles Triangle 118"/>
          <p:cNvSpPr/>
          <p:nvPr/>
        </p:nvSpPr>
        <p:spPr>
          <a:xfrm>
            <a:off x="5552127" y="1745113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0" name="Straight Connector 119"/>
          <p:cNvCxnSpPr>
            <a:stCxn id="119" idx="0"/>
          </p:cNvCxnSpPr>
          <p:nvPr/>
        </p:nvCxnSpPr>
        <p:spPr>
          <a:xfrm flipV="1">
            <a:off x="5781814" y="1547638"/>
            <a:ext cx="2667" cy="19747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21" name="Isosceles Triangle 120"/>
          <p:cNvSpPr/>
          <p:nvPr/>
        </p:nvSpPr>
        <p:spPr>
          <a:xfrm>
            <a:off x="6056183" y="1745113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2" name="Straight Connector 121"/>
          <p:cNvCxnSpPr>
            <a:stCxn id="121" idx="0"/>
          </p:cNvCxnSpPr>
          <p:nvPr/>
        </p:nvCxnSpPr>
        <p:spPr>
          <a:xfrm flipH="1" flipV="1">
            <a:off x="6284391" y="1531408"/>
            <a:ext cx="1479" cy="21370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23" name="Isosceles Triangle 122"/>
          <p:cNvSpPr/>
          <p:nvPr/>
        </p:nvSpPr>
        <p:spPr>
          <a:xfrm>
            <a:off x="6574279" y="1747949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TextBox 123"/>
          <p:cNvSpPr txBox="1"/>
          <p:nvPr/>
        </p:nvSpPr>
        <p:spPr>
          <a:xfrm>
            <a:off x="2165884" y="2166458"/>
            <a:ext cx="5045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2024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997688" y="2156936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2024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558109" y="2160974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2024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044344" y="2160974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2024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154187" y="2161817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2025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200520" y="2172617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2026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687456" y="2166458"/>
            <a:ext cx="5215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2026</a:t>
            </a:r>
          </a:p>
          <a:p>
            <a:r>
              <a:rPr lang="en-US" sz="1050" b="1" dirty="0" smtClean="0">
                <a:solidFill>
                  <a:srgbClr val="0000FF"/>
                </a:solidFill>
              </a:rPr>
              <a:t>Dec.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295666" y="2692529"/>
            <a:ext cx="1763433" cy="57708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50" dirty="0" smtClean="0"/>
              <a:t>Keep Klystron 2 as a unique high power RF source for the teststand</a:t>
            </a:r>
            <a:endParaRPr lang="en-GB" sz="1050" dirty="0"/>
          </a:p>
        </p:txBody>
      </p:sp>
      <p:sp>
        <p:nvSpPr>
          <p:cNvPr id="132" name="TextBox 5">
            <a:extLst>
              <a:ext uri="{FF2B5EF4-FFF2-40B4-BE49-F238E27FC236}">
                <a16:creationId xmlns:a16="http://schemas.microsoft.com/office/drawing/2014/main" id="{DA5E52BA-620D-4E7A-98D5-6BB7F013BFD1}"/>
              </a:ext>
            </a:extLst>
          </p:cNvPr>
          <p:cNvSpPr txBox="1"/>
          <p:nvPr/>
        </p:nvSpPr>
        <p:spPr>
          <a:xfrm>
            <a:off x="2838329" y="1046645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01</a:t>
            </a:r>
            <a:endParaRPr lang="en-GB" sz="1100" b="1" dirty="0"/>
          </a:p>
        </p:txBody>
      </p:sp>
      <p:sp>
        <p:nvSpPr>
          <p:cNvPr id="133" name="TextBox 6">
            <a:extLst>
              <a:ext uri="{FF2B5EF4-FFF2-40B4-BE49-F238E27FC236}">
                <a16:creationId xmlns:a16="http://schemas.microsoft.com/office/drawing/2014/main" id="{8BFB2567-B696-462B-9BFB-028CFFFCAB8C}"/>
              </a:ext>
            </a:extLst>
          </p:cNvPr>
          <p:cNvSpPr txBox="1"/>
          <p:nvPr/>
        </p:nvSpPr>
        <p:spPr>
          <a:xfrm>
            <a:off x="3113578" y="969125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02</a:t>
            </a:r>
            <a:endParaRPr lang="en-GB" sz="1100" b="1" dirty="0"/>
          </a:p>
        </p:txBody>
      </p:sp>
      <p:sp>
        <p:nvSpPr>
          <p:cNvPr id="134" name="TextBox 7">
            <a:extLst>
              <a:ext uri="{FF2B5EF4-FFF2-40B4-BE49-F238E27FC236}">
                <a16:creationId xmlns:a16="http://schemas.microsoft.com/office/drawing/2014/main" id="{4E953B9F-BBE0-46A8-A5FA-06A0C9D6B8B6}"/>
              </a:ext>
            </a:extLst>
          </p:cNvPr>
          <p:cNvSpPr txBox="1"/>
          <p:nvPr/>
        </p:nvSpPr>
        <p:spPr>
          <a:xfrm>
            <a:off x="3397357" y="90056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03</a:t>
            </a:r>
            <a:endParaRPr lang="en-GB" sz="1100" b="1" dirty="0"/>
          </a:p>
        </p:txBody>
      </p:sp>
      <p:sp>
        <p:nvSpPr>
          <p:cNvPr id="135" name="TextBox 8">
            <a:extLst>
              <a:ext uri="{FF2B5EF4-FFF2-40B4-BE49-F238E27FC236}">
                <a16:creationId xmlns:a16="http://schemas.microsoft.com/office/drawing/2014/main" id="{46EFBF3F-3DBC-429E-8EEF-B873AEADE4F8}"/>
              </a:ext>
            </a:extLst>
          </p:cNvPr>
          <p:cNvSpPr txBox="1"/>
          <p:nvPr/>
        </p:nvSpPr>
        <p:spPr>
          <a:xfrm>
            <a:off x="3676620" y="83548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04</a:t>
            </a:r>
            <a:endParaRPr lang="en-GB" sz="1100" b="1" dirty="0"/>
          </a:p>
        </p:txBody>
      </p:sp>
      <p:sp>
        <p:nvSpPr>
          <p:cNvPr id="136" name="TextBox 9">
            <a:extLst>
              <a:ext uri="{FF2B5EF4-FFF2-40B4-BE49-F238E27FC236}">
                <a16:creationId xmlns:a16="http://schemas.microsoft.com/office/drawing/2014/main" id="{8B5C146A-1106-4B49-BEA0-C5B146C8ABE7}"/>
              </a:ext>
            </a:extLst>
          </p:cNvPr>
          <p:cNvSpPr txBox="1"/>
          <p:nvPr/>
        </p:nvSpPr>
        <p:spPr>
          <a:xfrm>
            <a:off x="3959019" y="787428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05</a:t>
            </a:r>
            <a:endParaRPr lang="en-GB" sz="1100" b="1" dirty="0"/>
          </a:p>
        </p:txBody>
      </p:sp>
      <p:sp>
        <p:nvSpPr>
          <p:cNvPr id="137" name="TextBox 10">
            <a:extLst>
              <a:ext uri="{FF2B5EF4-FFF2-40B4-BE49-F238E27FC236}">
                <a16:creationId xmlns:a16="http://schemas.microsoft.com/office/drawing/2014/main" id="{460A57DF-681F-4AE1-8E71-4CD3D7E5B278}"/>
              </a:ext>
            </a:extLst>
          </p:cNvPr>
          <p:cNvSpPr txBox="1"/>
          <p:nvPr/>
        </p:nvSpPr>
        <p:spPr>
          <a:xfrm>
            <a:off x="5684993" y="807421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06</a:t>
            </a:r>
            <a:endParaRPr lang="en-GB" sz="1100" b="1" dirty="0"/>
          </a:p>
        </p:txBody>
      </p:sp>
      <p:sp>
        <p:nvSpPr>
          <p:cNvPr id="138" name="TextBox 11">
            <a:extLst>
              <a:ext uri="{FF2B5EF4-FFF2-40B4-BE49-F238E27FC236}">
                <a16:creationId xmlns:a16="http://schemas.microsoft.com/office/drawing/2014/main" id="{BD9E72CB-65B2-4C02-8CDD-6E5E9D023EB3}"/>
              </a:ext>
            </a:extLst>
          </p:cNvPr>
          <p:cNvSpPr txBox="1"/>
          <p:nvPr/>
        </p:nvSpPr>
        <p:spPr>
          <a:xfrm>
            <a:off x="5980175" y="838796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07</a:t>
            </a:r>
            <a:endParaRPr lang="en-GB" sz="1100" b="1" dirty="0"/>
          </a:p>
        </p:txBody>
      </p:sp>
      <p:sp>
        <p:nvSpPr>
          <p:cNvPr id="139" name="TextBox 12">
            <a:extLst>
              <a:ext uri="{FF2B5EF4-FFF2-40B4-BE49-F238E27FC236}">
                <a16:creationId xmlns:a16="http://schemas.microsoft.com/office/drawing/2014/main" id="{0458C0B2-C491-42DA-843A-539D77DD60C3}"/>
              </a:ext>
            </a:extLst>
          </p:cNvPr>
          <p:cNvSpPr txBox="1"/>
          <p:nvPr/>
        </p:nvSpPr>
        <p:spPr>
          <a:xfrm>
            <a:off x="6254919" y="903939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08</a:t>
            </a:r>
            <a:endParaRPr lang="en-GB" sz="1100" b="1" dirty="0"/>
          </a:p>
        </p:txBody>
      </p:sp>
      <p:sp>
        <p:nvSpPr>
          <p:cNvPr id="140" name="TextBox 13">
            <a:extLst>
              <a:ext uri="{FF2B5EF4-FFF2-40B4-BE49-F238E27FC236}">
                <a16:creationId xmlns:a16="http://schemas.microsoft.com/office/drawing/2014/main" id="{012666A6-FF84-414E-8A0B-340B3545F671}"/>
              </a:ext>
            </a:extLst>
          </p:cNvPr>
          <p:cNvSpPr txBox="1"/>
          <p:nvPr/>
        </p:nvSpPr>
        <p:spPr>
          <a:xfrm>
            <a:off x="6543474" y="97695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09</a:t>
            </a:r>
            <a:endParaRPr lang="en-GB" sz="1100" b="1" dirty="0"/>
          </a:p>
        </p:txBody>
      </p:sp>
      <p:sp>
        <p:nvSpPr>
          <p:cNvPr id="141" name="TextBox 14">
            <a:extLst>
              <a:ext uri="{FF2B5EF4-FFF2-40B4-BE49-F238E27FC236}">
                <a16:creationId xmlns:a16="http://schemas.microsoft.com/office/drawing/2014/main" id="{BC598C4E-2408-475C-BD93-416F54BD944D}"/>
              </a:ext>
            </a:extLst>
          </p:cNvPr>
          <p:cNvSpPr txBox="1"/>
          <p:nvPr/>
        </p:nvSpPr>
        <p:spPr>
          <a:xfrm>
            <a:off x="6819866" y="1042301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/>
              <a:t>10</a:t>
            </a:r>
            <a:endParaRPr lang="en-GB" sz="1100" b="1" dirty="0"/>
          </a:p>
        </p:txBody>
      </p:sp>
      <p:sp>
        <p:nvSpPr>
          <p:cNvPr id="142" name="TextBox 14">
            <a:extLst>
              <a:ext uri="{FF2B5EF4-FFF2-40B4-BE49-F238E27FC236}">
                <a16:creationId xmlns:a16="http://schemas.microsoft.com/office/drawing/2014/main" id="{BC598C4E-2408-475C-BD93-416F54BD944D}"/>
              </a:ext>
            </a:extLst>
          </p:cNvPr>
          <p:cNvSpPr txBox="1"/>
          <p:nvPr/>
        </p:nvSpPr>
        <p:spPr>
          <a:xfrm>
            <a:off x="4663508" y="5127753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/>
              <a:t>13</a:t>
            </a:r>
            <a:endParaRPr lang="en-GB" sz="1100" b="1" dirty="0"/>
          </a:p>
        </p:txBody>
      </p:sp>
      <p:sp>
        <p:nvSpPr>
          <p:cNvPr id="143" name="TextBox 14">
            <a:extLst>
              <a:ext uri="{FF2B5EF4-FFF2-40B4-BE49-F238E27FC236}">
                <a16:creationId xmlns:a16="http://schemas.microsoft.com/office/drawing/2014/main" id="{BC598C4E-2408-475C-BD93-416F54BD944D}"/>
              </a:ext>
            </a:extLst>
          </p:cNvPr>
          <p:cNvSpPr txBox="1"/>
          <p:nvPr/>
        </p:nvSpPr>
        <p:spPr>
          <a:xfrm>
            <a:off x="4956461" y="513705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/>
              <a:t>12</a:t>
            </a:r>
            <a:endParaRPr lang="en-GB" sz="1100" b="1" dirty="0"/>
          </a:p>
        </p:txBody>
      </p:sp>
      <p:sp>
        <p:nvSpPr>
          <p:cNvPr id="144" name="TextBox 14">
            <a:extLst>
              <a:ext uri="{FF2B5EF4-FFF2-40B4-BE49-F238E27FC236}">
                <a16:creationId xmlns:a16="http://schemas.microsoft.com/office/drawing/2014/main" id="{BC598C4E-2408-475C-BD93-416F54BD944D}"/>
              </a:ext>
            </a:extLst>
          </p:cNvPr>
          <p:cNvSpPr txBox="1"/>
          <p:nvPr/>
        </p:nvSpPr>
        <p:spPr>
          <a:xfrm>
            <a:off x="5264127" y="5139416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 smtClean="0"/>
              <a:t>11</a:t>
            </a:r>
            <a:endParaRPr lang="en-GB" sz="1100" b="1" dirty="0"/>
          </a:p>
        </p:txBody>
      </p:sp>
      <p:sp>
        <p:nvSpPr>
          <p:cNvPr id="145" name="Isosceles Triangle 144"/>
          <p:cNvSpPr/>
          <p:nvPr/>
        </p:nvSpPr>
        <p:spPr>
          <a:xfrm>
            <a:off x="3744934" y="1746280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Isosceles Triangle 145"/>
          <p:cNvSpPr/>
          <p:nvPr/>
        </p:nvSpPr>
        <p:spPr>
          <a:xfrm>
            <a:off x="7132797" y="1741357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Isosceles Triangle 146"/>
          <p:cNvSpPr/>
          <p:nvPr/>
        </p:nvSpPr>
        <p:spPr>
          <a:xfrm>
            <a:off x="4253898" y="1748825"/>
            <a:ext cx="459374" cy="42633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8" name="Straight Connector 147"/>
          <p:cNvCxnSpPr/>
          <p:nvPr/>
        </p:nvCxnSpPr>
        <p:spPr>
          <a:xfrm flipV="1">
            <a:off x="2948897" y="1603693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49" name="Straight Connector 148"/>
          <p:cNvCxnSpPr/>
          <p:nvPr/>
        </p:nvCxnSpPr>
        <p:spPr>
          <a:xfrm flipH="1" flipV="1">
            <a:off x="3971260" y="1467293"/>
            <a:ext cx="3361" cy="289026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0" name="Straight Connector 149"/>
          <p:cNvCxnSpPr/>
          <p:nvPr/>
        </p:nvCxnSpPr>
        <p:spPr>
          <a:xfrm flipV="1">
            <a:off x="4483585" y="1577045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1" name="Straight Connector 150"/>
          <p:cNvCxnSpPr/>
          <p:nvPr/>
        </p:nvCxnSpPr>
        <p:spPr>
          <a:xfrm flipH="1" flipV="1">
            <a:off x="4257386" y="1359571"/>
            <a:ext cx="222504" cy="22134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2" name="Straight Connector 151"/>
          <p:cNvCxnSpPr/>
          <p:nvPr/>
        </p:nvCxnSpPr>
        <p:spPr>
          <a:xfrm flipV="1">
            <a:off x="6803966" y="1597914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3" name="Straight Connector 152"/>
          <p:cNvCxnSpPr/>
          <p:nvPr/>
        </p:nvCxnSpPr>
        <p:spPr>
          <a:xfrm flipV="1">
            <a:off x="7362484" y="1586102"/>
            <a:ext cx="0" cy="15525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4" name="Straight Connector 153"/>
          <p:cNvCxnSpPr/>
          <p:nvPr/>
        </p:nvCxnSpPr>
        <p:spPr>
          <a:xfrm>
            <a:off x="6899742" y="1494513"/>
            <a:ext cx="457988" cy="10568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55" name="TextBox 154"/>
          <p:cNvSpPr txBox="1"/>
          <p:nvPr/>
        </p:nvSpPr>
        <p:spPr>
          <a:xfrm>
            <a:off x="2684962" y="2172617"/>
            <a:ext cx="5045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2026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243846" y="2164337"/>
            <a:ext cx="5215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2026</a:t>
            </a:r>
          </a:p>
          <a:p>
            <a:r>
              <a:rPr lang="en-US" sz="1050" b="1" dirty="0" smtClean="0">
                <a:solidFill>
                  <a:srgbClr val="0000FF"/>
                </a:solidFill>
              </a:rPr>
              <a:t>Dec.</a:t>
            </a:r>
            <a:endParaRPr lang="en-GB" sz="1050" b="1" dirty="0">
              <a:solidFill>
                <a:srgbClr val="0000FF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6596679" y="2158805"/>
            <a:ext cx="521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0000FF"/>
                </a:solidFill>
              </a:rPr>
              <a:t>2025</a:t>
            </a:r>
            <a:endParaRPr lang="en-GB" sz="1050" b="1" dirty="0">
              <a:solidFill>
                <a:srgbClr val="0000FF"/>
              </a:solidFill>
            </a:endParaRPr>
          </a:p>
        </p:txBody>
      </p:sp>
      <p:cxnSp>
        <p:nvCxnSpPr>
          <p:cNvPr id="158" name="Straight Connector 157"/>
          <p:cNvCxnSpPr/>
          <p:nvPr/>
        </p:nvCxnSpPr>
        <p:spPr>
          <a:xfrm>
            <a:off x="3464937" y="2569468"/>
            <a:ext cx="747023" cy="842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3455680" y="2583185"/>
            <a:ext cx="747023" cy="842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11"/>
          <p:cNvSpPr txBox="1">
            <a:spLocks noChangeArrowheads="1"/>
          </p:cNvSpPr>
          <p:nvPr/>
        </p:nvSpPr>
        <p:spPr bwMode="auto">
          <a:xfrm>
            <a:off x="5482366" y="5244774"/>
            <a:ext cx="8467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Cell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25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3217565" y="3517430"/>
            <a:ext cx="2609009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Klystron 1 dismounted in Autumn 2026 to free space for last 2 SSAs for cavities 04 and 05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93467" y="816660"/>
            <a:ext cx="1899521" cy="15388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SAT</a:t>
            </a: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for each SSA connected to RF power </a:t>
            </a:r>
            <a:r>
              <a:rPr lang="en-US" sz="12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teststand</a:t>
            </a: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switching between: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cavity in teststand and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load with variable mismatch (EH tuner)</a:t>
            </a:r>
            <a:endParaRPr lang="en-GB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467112" y="3502213"/>
            <a:ext cx="128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ym typeface="Symbol" panose="05050102010706020507" pitchFamily="18" charset="2"/>
              </a:rPr>
              <a:t> </a:t>
            </a:r>
            <a:r>
              <a:rPr lang="en-US" sz="1200" dirty="0" smtClean="0"/>
              <a:t>RF Teststand</a:t>
            </a:r>
            <a:endParaRPr lang="en-GB" sz="1200" dirty="0"/>
          </a:p>
        </p:txBody>
      </p:sp>
      <p:cxnSp>
        <p:nvCxnSpPr>
          <p:cNvPr id="173" name="Elbow Connector 172"/>
          <p:cNvCxnSpPr>
            <a:stCxn id="177" idx="0"/>
          </p:cNvCxnSpPr>
          <p:nvPr/>
        </p:nvCxnSpPr>
        <p:spPr>
          <a:xfrm rot="5400000">
            <a:off x="5393469" y="4830593"/>
            <a:ext cx="286709" cy="223435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sp>
        <p:nvSpPr>
          <p:cNvPr id="176" name="Isosceles Triangle 175"/>
          <p:cNvSpPr/>
          <p:nvPr/>
        </p:nvSpPr>
        <p:spPr>
          <a:xfrm flipV="1">
            <a:off x="4904280" y="4375379"/>
            <a:ext cx="459374" cy="42633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7" name="Isosceles Triangle 176"/>
          <p:cNvSpPr/>
          <p:nvPr/>
        </p:nvSpPr>
        <p:spPr>
          <a:xfrm flipV="1">
            <a:off x="5418853" y="4372619"/>
            <a:ext cx="459374" cy="42633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8" name="Isosceles Triangle 177"/>
          <p:cNvSpPr/>
          <p:nvPr/>
        </p:nvSpPr>
        <p:spPr>
          <a:xfrm flipV="1">
            <a:off x="4400658" y="4373269"/>
            <a:ext cx="459374" cy="426337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3" name="TextBox 139"/>
          <p:cNvSpPr txBox="1"/>
          <p:nvPr/>
        </p:nvSpPr>
        <p:spPr>
          <a:xfrm>
            <a:off x="7665289" y="1723692"/>
            <a:ext cx="1426901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10 new 110 kW 352 MHz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SSAs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by 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JEMA France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3348" y="2495394"/>
            <a:ext cx="2909735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spcAft>
                <a:spcPts val="600"/>
              </a:spcAft>
              <a:defRPr sz="12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Site </a:t>
            </a:r>
            <a:r>
              <a:rPr lang="en-US" dirty="0" smtClean="0"/>
              <a:t>preparation in good progress: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 smtClean="0"/>
              <a:t>All within existing buildings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0" dirty="0" smtClean="0"/>
              <a:t>New </a:t>
            </a:r>
            <a:r>
              <a:rPr lang="en-US" b="0" dirty="0"/>
              <a:t>transformers and </a:t>
            </a:r>
            <a:r>
              <a:rPr lang="en-US" b="0" dirty="0" smtClean="0"/>
              <a:t>power switchgear rooms under existing roof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0" dirty="0" smtClean="0"/>
              <a:t>20 kV and 400 V cables pulled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0" dirty="0" smtClean="0"/>
              <a:t>Installation of pre-fabricated water cooling manifolds and piping in progress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0" dirty="0" smtClean="0"/>
              <a:t>Waveguide layout designed, building adaptation done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0" dirty="0" smtClean="0"/>
              <a:t>LLRF and Control system in progress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5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0BC0285-1EA4-4DA6-91B5-0B90B8BF6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00" y="2813120"/>
            <a:ext cx="1897235" cy="2483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827" y="625252"/>
            <a:ext cx="3206910" cy="21602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408892" y="1233212"/>
            <a:ext cx="69769" cy="19121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307626" y="1297487"/>
            <a:ext cx="288032" cy="6297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4</a:t>
            </a:r>
            <a:r>
              <a:rPr lang="en-US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harmonic RF system </a:t>
            </a:r>
            <a:r>
              <a:rPr lang="en-US" dirty="0" smtClean="0"/>
              <a:t>for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bunch lengthening</a:t>
            </a:r>
            <a:endParaRPr lang="en-GB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767404"/>
              </p:ext>
            </p:extLst>
          </p:nvPr>
        </p:nvGraphicFramePr>
        <p:xfrm>
          <a:off x="184557" y="653453"/>
          <a:ext cx="5477741" cy="2317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4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362"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For</a:t>
                      </a:r>
                      <a:r>
                        <a:rPr lang="en-US" sz="1400" b="0" baseline="0" dirty="0" smtClean="0"/>
                        <a:t> all modes: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Hor. Emit. </a:t>
                      </a:r>
                      <a:r>
                        <a:rPr kumimoji="0" lang="en-GB" sz="16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sym typeface="Symbol"/>
                        </a:rPr>
                        <a:t></a:t>
                      </a:r>
                      <a:r>
                        <a:rPr kumimoji="0" lang="en-GB" sz="1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sym typeface="Symbol"/>
                        </a:rPr>
                        <a:t>z</a:t>
                      </a:r>
                      <a:r>
                        <a:rPr lang="en-US" sz="1400" b="0" dirty="0" smtClean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a:rPr>
                        <a:t> = 135 pm</a:t>
                      </a:r>
                      <a:endParaRPr lang="en-GB" sz="1400" b="0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Multibunch</a:t>
                      </a:r>
                      <a:r>
                        <a:rPr lang="en-US" sz="1400" dirty="0" smtClean="0"/>
                        <a:t> 7/8 filling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16-bunches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4-bunches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 current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 mA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 mA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mA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Current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per bunch</a:t>
                      </a:r>
                      <a:endParaRPr lang="en-US" sz="1400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0.23 mA</a:t>
                      </a:r>
                      <a:endParaRPr lang="en-GB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5.75</a:t>
                      </a:r>
                      <a:r>
                        <a:rPr lang="en-US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mA</a:t>
                      </a:r>
                      <a:endParaRPr lang="en-GB" sz="1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Bunch length (calc.)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 </a:t>
                      </a:r>
                      <a:r>
                        <a:rPr lang="en-US" sz="1400" dirty="0" err="1" smtClean="0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 </a:t>
                      </a:r>
                      <a:r>
                        <a:rPr lang="en-US" sz="1400" dirty="0" err="1" smtClean="0"/>
                        <a:t>ps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37 </a:t>
                      </a:r>
                      <a:r>
                        <a:rPr lang="en-US" sz="1400" dirty="0" err="1" smtClean="0"/>
                        <a:t>ps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Vert. Emit. </a:t>
                      </a:r>
                      <a:r>
                        <a:rPr kumimoji="0" lang="en-GB" sz="16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sym typeface="Symbol"/>
                        </a:rPr>
                        <a:t></a:t>
                      </a:r>
                      <a:r>
                        <a:rPr kumimoji="0" lang="en-GB" sz="1400" b="0" i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sym typeface="Symbol"/>
                        </a:rPr>
                        <a:t>z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set at</a:t>
                      </a:r>
                      <a:endParaRPr lang="en-GB" sz="140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10 pm</a:t>
                      </a:r>
                      <a:endParaRPr lang="en-GB" sz="140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ED7703"/>
                          </a:solidFill>
                        </a:rPr>
                        <a:t>20 pm</a:t>
                      </a:r>
                      <a:endParaRPr lang="en-GB" sz="1400" dirty="0">
                        <a:solidFill>
                          <a:srgbClr val="ED770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40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pm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22533"/>
                  </a:ext>
                </a:extLst>
              </a:tr>
              <a:tr h="353754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Touscheck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Lifetime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33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h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  <a:sym typeface="Symbol" panose="05050102010706020507" pitchFamily="18" charset="2"/>
                        </a:rPr>
                        <a:t>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4,5 h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C00000"/>
                          </a:solidFill>
                          <a:sym typeface="Symbol" panose="05050102010706020507" pitchFamily="18" charset="2"/>
                        </a:rPr>
                        <a:t>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4 h</a:t>
                      </a:r>
                      <a:endParaRPr lang="en-GB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Oval 18"/>
          <p:cNvSpPr/>
          <p:nvPr/>
        </p:nvSpPr>
        <p:spPr>
          <a:xfrm>
            <a:off x="3605432" y="2597669"/>
            <a:ext cx="1944217" cy="3731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gray">
          <a:xfrm>
            <a:off x="184556" y="3054728"/>
            <a:ext cx="5477742" cy="2390367"/>
          </a:xfrm>
          <a:prstGeom prst="rect">
            <a:avLst/>
          </a:prstGeom>
          <a:noFill/>
        </p:spPr>
        <p:txBody>
          <a:bodyPr vert="horz" lIns="0" tIns="36000" rIns="36000" bIns="0" rtlCol="0" anchor="t" anchorCtr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2" lvl="2" algn="just">
              <a:spcAft>
                <a:spcPts val="600"/>
              </a:spcAft>
            </a:pPr>
            <a:r>
              <a:rPr lang="en-US" sz="1900" b="1" dirty="0" smtClean="0">
                <a:solidFill>
                  <a:schemeClr val="accent6"/>
                </a:solidFill>
              </a:rPr>
              <a:t>1</a:t>
            </a:r>
            <a:r>
              <a:rPr lang="en-US" sz="1900" b="1" baseline="30000" dirty="0" smtClean="0">
                <a:solidFill>
                  <a:schemeClr val="accent6"/>
                </a:solidFill>
              </a:rPr>
              <a:t>st</a:t>
            </a:r>
            <a:r>
              <a:rPr lang="en-US" sz="1900" b="1" dirty="0" smtClean="0">
                <a:solidFill>
                  <a:schemeClr val="accent6"/>
                </a:solidFill>
              </a:rPr>
              <a:t> Priority for high I / bunch (16 bunch and 4 x 10 mA)</a:t>
            </a:r>
          </a:p>
          <a:p>
            <a:pPr marL="269875" lvl="2" indent="-182563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Reduced </a:t>
            </a:r>
            <a:r>
              <a:rPr lang="en-US" dirty="0" err="1" smtClean="0">
                <a:solidFill>
                  <a:srgbClr val="C00000"/>
                </a:solidFill>
              </a:rPr>
              <a:t>Touschek</a:t>
            </a:r>
            <a:r>
              <a:rPr lang="en-US" dirty="0" smtClean="0">
                <a:solidFill>
                  <a:srgbClr val="C00000"/>
                </a:solidFill>
              </a:rPr>
              <a:t> scattering, IBS and microwave instability:</a:t>
            </a:r>
          </a:p>
          <a:p>
            <a:pPr marL="730250" lvl="3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Factor 2.5 to 3 increase in </a:t>
            </a:r>
            <a:r>
              <a:rPr lang="en-US" dirty="0" err="1" smtClean="0"/>
              <a:t>Touschek</a:t>
            </a:r>
            <a:r>
              <a:rPr lang="en-US" dirty="0" smtClean="0"/>
              <a:t> lifetime </a:t>
            </a:r>
            <a:r>
              <a:rPr lang="en-US" dirty="0" smtClean="0">
                <a:sym typeface="Symbol" panose="05050102010706020507" pitchFamily="18" charset="2"/>
              </a:rPr>
              <a:t>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B050"/>
                </a:solidFill>
              </a:rPr>
              <a:t>less frequent injections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B050"/>
                </a:solidFill>
              </a:rPr>
              <a:t>reduced loss rate and radiation load</a:t>
            </a:r>
          </a:p>
          <a:p>
            <a:pPr marL="730250" lvl="3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Improved overall stability</a:t>
            </a:r>
          </a:p>
          <a:p>
            <a:pPr marL="730250" lvl="3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B050"/>
                </a:solidFill>
              </a:rPr>
              <a:t>Reduced emittance and energy blow up</a:t>
            </a:r>
          </a:p>
          <a:p>
            <a:pPr marL="730250" lvl="3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Room for </a:t>
            </a:r>
            <a:r>
              <a:rPr lang="en-US" dirty="0" smtClean="0">
                <a:solidFill>
                  <a:srgbClr val="00B050"/>
                </a:solidFill>
              </a:rPr>
              <a:t>smaller In-Vacuum ID gaps </a:t>
            </a:r>
          </a:p>
          <a:p>
            <a:pPr marL="730250" lvl="3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Maybe 20 pm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smtClean="0"/>
              <a:t>10 pm vertical emittance in 16b and 4b </a:t>
            </a:r>
          </a:p>
          <a:p>
            <a:pPr marL="730250" lvl="3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Alleviate possible impact from future lattice developments like mini-beta straights</a:t>
            </a:r>
          </a:p>
          <a:p>
            <a:pPr marL="269875" lvl="2" indent="-182563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Reduced heat-load and stress of critical chambers, like ceramic chambers or In-Vacuum IDs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4282" y="1810279"/>
            <a:ext cx="11320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smtClean="0">
                <a:solidFill>
                  <a:srgbClr val="C00000"/>
                </a:solidFill>
              </a:rPr>
              <a:t>H4 @ 1.41 </a:t>
            </a:r>
            <a:r>
              <a:rPr lang="en-US" sz="1050" b="1" i="1" dirty="0">
                <a:solidFill>
                  <a:srgbClr val="C00000"/>
                </a:solidFill>
              </a:rPr>
              <a:t>GHz</a:t>
            </a:r>
            <a:endParaRPr lang="en-GB" sz="1200" b="1" i="1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76995" y="842655"/>
            <a:ext cx="14754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00B050"/>
                </a:solidFill>
              </a:rPr>
              <a:t>Bunch lengthening by a factor 2.5 to 3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26th ESLS RF – at Elettra, Tireste  -  8-9 November 2023  -   Jörn Jacob &amp; al.</a:t>
            </a:r>
            <a:endParaRPr lang="en-US" noProof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2" name="TextBox 1"/>
          <p:cNvSpPr txBox="1"/>
          <p:nvPr/>
        </p:nvSpPr>
        <p:spPr>
          <a:xfrm>
            <a:off x="7010292" y="4791589"/>
            <a:ext cx="1840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Latest harmonic cavity design</a:t>
            </a:r>
            <a:endParaRPr lang="en-GB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4" y="3280065"/>
            <a:ext cx="1558242" cy="1416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87EBA8-6ABE-4A60-9218-576136472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91" y="132320"/>
            <a:ext cx="8329347" cy="498832"/>
          </a:xfrm>
        </p:spPr>
        <p:txBody>
          <a:bodyPr/>
          <a:lstStyle/>
          <a:p>
            <a:r>
              <a:rPr lang="en-US" sz="1800" cap="none" dirty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4 single cell </a:t>
            </a:r>
            <a:r>
              <a:rPr lang="en-US" sz="1800" cap="none" dirty="0" smtClean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TM020 cavities</a:t>
            </a:r>
            <a:r>
              <a:rPr lang="en-US" sz="1800" cap="none" dirty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, f =1409.45 </a:t>
            </a:r>
            <a:r>
              <a:rPr lang="en-US" sz="1800" cap="none" dirty="0" smtClean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MHz </a:t>
            </a:r>
            <a:r>
              <a:rPr lang="en-US" sz="1800" cap="none" dirty="0" smtClean="0">
                <a:solidFill>
                  <a:srgbClr val="FFDD00"/>
                </a:solidFill>
                <a:cs typeface="Times New Roman" panose="02020603050405020304" pitchFamily="18" charset="0"/>
              </a:rPr>
              <a:t>- Latest design </a:t>
            </a:r>
            <a:r>
              <a:rPr lang="en-US" sz="1800" cap="none" dirty="0" smtClean="0">
                <a:solidFill>
                  <a:srgbClr val="FFDD00"/>
                </a:solidFill>
                <a:cs typeface="Times New Roman" panose="02020603050405020304" pitchFamily="18" charset="0"/>
              </a:rPr>
              <a:t>evolutions</a:t>
            </a:r>
            <a:endParaRPr lang="fr-FR" sz="1800" cap="none" dirty="0">
              <a:solidFill>
                <a:srgbClr val="FFDD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BF5CF-2990-4E96-BA19-8752E5F33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6A7BBF-4F57-4816-A98F-724035E01C0A}" type="slidenum">
              <a:rPr lang="fr-FR" smtClean="0"/>
              <a:t>13</a:t>
            </a:fld>
            <a:endParaRPr lang="fr-FR" dirty="0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771212E0-640D-4781-BD48-6F4B0B3888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 smtClean="0"/>
              <a:t>26th ESLS RF – at </a:t>
            </a:r>
            <a:r>
              <a:rPr lang="en-GB" dirty="0" err="1" smtClean="0"/>
              <a:t>Elettra</a:t>
            </a:r>
            <a:r>
              <a:rPr lang="en-GB" dirty="0" smtClean="0"/>
              <a:t>, </a:t>
            </a:r>
            <a:r>
              <a:rPr lang="en-GB" dirty="0" err="1" smtClean="0"/>
              <a:t>Tireste</a:t>
            </a:r>
            <a:r>
              <a:rPr lang="en-GB" dirty="0" smtClean="0"/>
              <a:t>  -  8-9 November 2023  -   Jörn Jacob &amp; al.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1AEE8E-3211-6A28-ECD3-C31019ABC6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27"/>
          <a:stretch/>
        </p:blipFill>
        <p:spPr>
          <a:xfrm>
            <a:off x="5472000" y="2562306"/>
            <a:ext cx="3672000" cy="27950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77BC8A-647D-2DD4-5B61-4DD1D4136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65" y="1149505"/>
            <a:ext cx="1589493" cy="35468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9F2094-6352-A7E0-7594-8111F4E30D90}"/>
              </a:ext>
            </a:extLst>
          </p:cNvPr>
          <p:cNvSpPr txBox="1"/>
          <p:nvPr/>
        </p:nvSpPr>
        <p:spPr>
          <a:xfrm>
            <a:off x="5739967" y="1201019"/>
            <a:ext cx="3289708" cy="1384995"/>
          </a:xfrm>
          <a:prstGeom prst="rect">
            <a:avLst/>
          </a:prstGeom>
          <a:noFill/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Ferrite Loaded Waveguides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LOM (HOM) damping with only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stub filter → simplified stub tuning,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fully decouple 1.4 GHz TM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accelerating mode for 1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waveguide mode with cut off 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c-TE11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867 MHz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c-TE21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1734 MHz (evanescent at 1.4 GHz) 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142D621-4431-427F-CAD9-7A8A95F7AE7B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4477058" y="1842003"/>
            <a:ext cx="4068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B53277-B17E-D959-7E5C-4EAF2AEBEBD1}"/>
              </a:ext>
            </a:extLst>
          </p:cNvPr>
          <p:cNvCxnSpPr>
            <a:cxnSpLocks/>
          </p:cNvCxnSpPr>
          <p:nvPr/>
        </p:nvCxnSpPr>
        <p:spPr>
          <a:xfrm flipH="1">
            <a:off x="5333167" y="1842003"/>
            <a:ext cx="406800" cy="5873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D0FB640-A67D-DF19-8195-F44930DA5131}"/>
              </a:ext>
            </a:extLst>
          </p:cNvPr>
          <p:cNvSpPr txBox="1"/>
          <p:nvPr/>
        </p:nvSpPr>
        <p:spPr>
          <a:xfrm>
            <a:off x="198001" y="726024"/>
            <a:ext cx="4220428" cy="276999"/>
          </a:xfrm>
          <a:prstGeom prst="rect">
            <a:avLst/>
          </a:prstGeom>
          <a:noFill/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design: 	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hhc_tot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1.35 MV →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hhc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375 kV/cavity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F91A2D-30BC-5948-475A-A88DDDAD14E7}"/>
              </a:ext>
            </a:extLst>
          </p:cNvPr>
          <p:cNvSpPr txBox="1"/>
          <p:nvPr/>
        </p:nvSpPr>
        <p:spPr>
          <a:xfrm>
            <a:off x="4599698" y="678694"/>
            <a:ext cx="4415352" cy="461665"/>
          </a:xfrm>
          <a:prstGeom prst="rect">
            <a:avLst/>
          </a:prstGeom>
          <a:noFill/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Requirement: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Also 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verstretching operation: </a:t>
            </a:r>
          </a:p>
          <a:p>
            <a:pPr algn="ctr"/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hhc_tot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1.65 MV →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hhc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413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kV/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426E128-4E6D-E2DD-C4A0-0550338C5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16" y="1453545"/>
            <a:ext cx="1774452" cy="2928608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60EA32-8782-04E5-8425-EB1A81BF486F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3203848" y="1842003"/>
            <a:ext cx="244981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74963B0-68B9-B008-610C-8B1CE0BCD652}"/>
              </a:ext>
            </a:extLst>
          </p:cNvPr>
          <p:cNvSpPr txBox="1"/>
          <p:nvPr/>
        </p:nvSpPr>
        <p:spPr>
          <a:xfrm>
            <a:off x="3448829" y="1149505"/>
            <a:ext cx="1028229" cy="1384995"/>
          </a:xfrm>
          <a:prstGeom prst="rect">
            <a:avLst/>
          </a:prstGeom>
          <a:noFill/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both cases - 3 HOM dampers for TM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m2p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modes and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few other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B1D6B9-A383-0E0A-5456-966C9F3AD422}"/>
              </a:ext>
            </a:extLst>
          </p:cNvPr>
          <p:cNvSpPr txBox="1"/>
          <p:nvPr/>
        </p:nvSpPr>
        <p:spPr>
          <a:xfrm>
            <a:off x="197995" y="1110988"/>
            <a:ext cx="2394725" cy="2123658"/>
          </a:xfrm>
          <a:prstGeom prst="rect">
            <a:avLst/>
          </a:prstGeom>
          <a:noFill/>
          <a:ln w="3175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Ferrite Loaded Coaxial Line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LOM (HOM) damping with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stub filters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fully decouple 1.4 GHz TM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accelerating mode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TEM &amp; 3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 modes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cut off 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c-TE11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370 MHz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c-TE21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746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c-TE31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1100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c-TE41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1500 MHz (evanescent at 1.4 GHz)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5EE813-A7A7-536A-D64C-2F7FAEADD180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1395358" y="3234646"/>
            <a:ext cx="1401624" cy="73466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0027266-E5FD-1A5F-5310-BB4A2CAF55E7}"/>
              </a:ext>
            </a:extLst>
          </p:cNvPr>
          <p:cNvSpPr txBox="1"/>
          <p:nvPr/>
        </p:nvSpPr>
        <p:spPr>
          <a:xfrm>
            <a:off x="3868607" y="3200306"/>
            <a:ext cx="745717" cy="253916"/>
          </a:xfrm>
          <a:prstGeom prst="rect">
            <a:avLst/>
          </a:prstGeom>
          <a:noFill/>
          <a:ln w="317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(H-Fields)</a:t>
            </a:r>
            <a:endParaRPr lang="fr-F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21736C1D-A2F9-5BA8-0BF9-815612ECE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38507"/>
              </p:ext>
            </p:extLst>
          </p:nvPr>
        </p:nvGraphicFramePr>
        <p:xfrm>
          <a:off x="277454" y="4696366"/>
          <a:ext cx="5039055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854">
                  <a:extLst>
                    <a:ext uri="{9D8B030D-6E8A-4147-A177-3AD203B41FA5}">
                      <a16:colId xmlns:a16="http://schemas.microsoft.com/office/drawing/2014/main" val="247395349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1179195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19773941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04431406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56064617"/>
                    </a:ext>
                  </a:extLst>
                </a:gridCol>
                <a:gridCol w="883865">
                  <a:extLst>
                    <a:ext uri="{9D8B030D-6E8A-4147-A177-3AD203B41FA5}">
                      <a16:colId xmlns:a16="http://schemas.microsoft.com/office/drawing/2014/main" val="12243676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R/Q  [</a:t>
                      </a:r>
                      <a:r>
                        <a:rPr lang="en-US" sz="1050" dirty="0" smtClean="0">
                          <a:latin typeface="SWGrekc" panose="00000400000000000000" pitchFamily="2" charset="0"/>
                        </a:rPr>
                        <a:t>W</a:t>
                      </a:r>
                      <a:r>
                        <a:rPr lang="en-US" sz="1050" dirty="0"/>
                        <a:t>]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Q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R [M</a:t>
                      </a:r>
                      <a:r>
                        <a:rPr lang="en-US" sz="1050" dirty="0">
                          <a:latin typeface="SWGrekc" panose="00000400000000000000" pitchFamily="2" charset="0"/>
                        </a:rPr>
                        <a:t>W</a:t>
                      </a:r>
                      <a:r>
                        <a:rPr lang="en-US" sz="1050" dirty="0"/>
                        <a:t>]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/>
                        <a:t>Vcav</a:t>
                      </a:r>
                      <a:r>
                        <a:rPr lang="en-US" sz="1050" dirty="0"/>
                        <a:t> [kV]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Pcav</a:t>
                      </a:r>
                      <a:r>
                        <a:rPr lang="en-US" sz="1050" dirty="0" smtClean="0"/>
                        <a:t> [kW</a:t>
                      </a:r>
                      <a:r>
                        <a:rPr lang="en-US" sz="1050" dirty="0"/>
                        <a:t>]</a:t>
                      </a:r>
                      <a:endParaRPr lang="fr-F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533680"/>
                  </a:ext>
                </a:extLst>
              </a:tr>
              <a:tr h="18748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Initial design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44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33500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375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48</a:t>
                      </a:r>
                      <a:endParaRPr lang="fr-F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017266"/>
                  </a:ext>
                </a:extLst>
              </a:tr>
              <a:tr h="18748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New version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45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40500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1.82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413</a:t>
                      </a:r>
                      <a:endParaRPr lang="fr-F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47</a:t>
                      </a:r>
                      <a:endParaRPr lang="fr-F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07811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90493" y="5336043"/>
            <a:ext cx="1416835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[Vincent Serrière]</a:t>
            </a:r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HarmonL</a:t>
            </a:r>
            <a:r>
              <a:rPr lang="pl-PL" dirty="0"/>
              <a:t>ip 2024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pl-PL" dirty="0"/>
              <a:t>HarmonLI</a:t>
            </a:r>
            <a:r>
              <a:rPr lang="en-US" dirty="0"/>
              <a:t>P </a:t>
            </a:r>
            <a:r>
              <a:rPr lang="pl-PL" dirty="0"/>
              <a:t>workshop</a:t>
            </a:r>
            <a:endParaRPr lang="en-US" dirty="0"/>
          </a:p>
          <a:p>
            <a:pPr algn="ctr"/>
            <a:r>
              <a:rPr lang="en-US" dirty="0"/>
              <a:t>19th and 20th March, 2024 at the ESRF.</a:t>
            </a:r>
            <a:endParaRPr lang="pl-P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b="0" dirty="0">
                <a:solidFill>
                  <a:schemeClr val="tx1"/>
                </a:solidFill>
              </a:rPr>
              <a:t>W</a:t>
            </a:r>
            <a:r>
              <a:rPr lang="en-US" sz="1400" b="0" dirty="0" err="1">
                <a:solidFill>
                  <a:schemeClr val="tx1"/>
                </a:solidFill>
              </a:rPr>
              <a:t>orkshop</a:t>
            </a:r>
            <a:r>
              <a:rPr lang="en-US" sz="1400" b="0" dirty="0">
                <a:solidFill>
                  <a:schemeClr val="tx1"/>
                </a:solidFill>
              </a:rPr>
              <a:t> organized within the </a:t>
            </a:r>
            <a:r>
              <a:rPr lang="en-US" sz="1400" b="0" dirty="0" err="1">
                <a:solidFill>
                  <a:schemeClr val="tx1"/>
                </a:solidFill>
              </a:rPr>
              <a:t>HarmonLIP</a:t>
            </a:r>
            <a:r>
              <a:rPr lang="en-US" sz="1400" b="0" dirty="0">
                <a:solidFill>
                  <a:schemeClr val="tx1"/>
                </a:solidFill>
              </a:rPr>
              <a:t>  (Leaps Internal Project)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Aims to foster information exchange and joint research efforts amongst the LEAPS members for the further development of harmonic cavity/bunch lengthening systems for present and future ultralow emittance storage rings.</a:t>
            </a:r>
            <a:endParaRPr lang="en-GB" sz="1400" b="0" dirty="0">
              <a:solidFill>
                <a:schemeClr val="tx1"/>
              </a:solidFill>
            </a:endParaRPr>
          </a:p>
          <a:p>
            <a:r>
              <a:rPr lang="en-GB" dirty="0"/>
              <a:t>	</a:t>
            </a:r>
          </a:p>
          <a:p>
            <a:pPr algn="ctr"/>
            <a:r>
              <a:rPr lang="pl-PL" dirty="0"/>
              <a:t>Save </a:t>
            </a:r>
            <a:r>
              <a:rPr lang="en-US" dirty="0"/>
              <a:t>the</a:t>
            </a:r>
            <a:r>
              <a:rPr lang="pl-PL" dirty="0"/>
              <a:t> date</a:t>
            </a:r>
            <a:r>
              <a:rPr lang="en-US" dirty="0"/>
              <a:t> !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D4A4B1B-E51E-46A7-8DEA-A2F49D2690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420" y="5367465"/>
            <a:ext cx="551412" cy="212400"/>
          </a:xfrm>
        </p:spPr>
        <p:txBody>
          <a:bodyPr/>
          <a:lstStyle/>
          <a:p>
            <a:fld id="{036A7BBF-4F57-4816-A98F-724035E01C0A}" type="slidenum">
              <a:rPr lang="fr-FR" smtClean="0"/>
              <a:t>14</a:t>
            </a:fld>
            <a:endParaRPr lang="fr-FR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3407EC3-4484-496D-8022-A92D2468AF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smtClean="0"/>
              <a:t>26th ESLS RF – at Elettra, Tireste  -  8-9 November 2023  -   Jörn Jacob &amp;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6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DD00"/>
                </a:solidFill>
              </a:rPr>
              <a:t>ESLS RF: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 Exciting story of technical and scientific exchange</a:t>
            </a:r>
            <a:endParaRPr lang="en-GB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727200" y="913283"/>
            <a:ext cx="4416384" cy="1008112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>
            <a:normAutofit/>
          </a:bodyPr>
          <a:lstStyle/>
          <a:p>
            <a:pPr marL="0" lvl="2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My first ESLS RF meeting: 1998 at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Elettra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!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Slides still hand made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Harmonic RF already a subject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15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 dirty="0" smtClean="0"/>
              <a:t>26th ESLS RF – at </a:t>
            </a:r>
            <a:r>
              <a:rPr lang="fr-FR" noProof="0" dirty="0" err="1" smtClean="0"/>
              <a:t>Elettra</a:t>
            </a:r>
            <a:r>
              <a:rPr lang="fr-FR" noProof="0" dirty="0" smtClean="0"/>
              <a:t>, </a:t>
            </a:r>
            <a:r>
              <a:rPr lang="fr-FR" noProof="0" dirty="0" err="1" smtClean="0"/>
              <a:t>Tireste</a:t>
            </a:r>
            <a:r>
              <a:rPr lang="fr-FR" noProof="0" dirty="0" smtClean="0"/>
              <a:t>  -  8-9 </a:t>
            </a:r>
            <a:r>
              <a:rPr lang="fr-FR" noProof="0" dirty="0" err="1" smtClean="0"/>
              <a:t>November</a:t>
            </a:r>
            <a:r>
              <a:rPr lang="fr-FR" noProof="0" dirty="0" smtClean="0"/>
              <a:t> 2023  -   Jörn Jacob &amp; al.</a:t>
            </a:r>
            <a:endParaRPr lang="en-US" noProof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5906" y="2445322"/>
            <a:ext cx="3083053" cy="2179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968" y="2446636"/>
            <a:ext cx="3092020" cy="2185556"/>
          </a:xfrm>
          <a:prstGeom prst="rect">
            <a:avLst/>
          </a:prstGeom>
        </p:spPr>
      </p:pic>
      <p:sp>
        <p:nvSpPr>
          <p:cNvPr id="13" name="Content Placeholder 11"/>
          <p:cNvSpPr txBox="1">
            <a:spLocks/>
          </p:cNvSpPr>
          <p:nvPr/>
        </p:nvSpPr>
        <p:spPr bwMode="gray">
          <a:xfrm>
            <a:off x="5364088" y="913283"/>
            <a:ext cx="3599912" cy="4163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72000" tIns="72000" rIns="72000" bIns="7200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265113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538163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3763" indent="-17303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/>
            <a:r>
              <a:rPr lang="en-US" dirty="0" smtClean="0">
                <a:solidFill>
                  <a:srgbClr val="000066"/>
                </a:solidFill>
              </a:rPr>
              <a:t>Closing the loop today at </a:t>
            </a:r>
            <a:r>
              <a:rPr lang="en-US" dirty="0" err="1" smtClean="0">
                <a:solidFill>
                  <a:srgbClr val="000066"/>
                </a:solidFill>
              </a:rPr>
              <a:t>Elettra</a:t>
            </a:r>
            <a:r>
              <a:rPr lang="en-US" dirty="0" smtClean="0">
                <a:solidFill>
                  <a:srgbClr val="000066"/>
                </a:solidFill>
              </a:rPr>
              <a:t> !</a:t>
            </a:r>
          </a:p>
          <a:p>
            <a:pPr marL="285750" lvl="2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66"/>
                </a:solidFill>
              </a:rPr>
              <a:t>Power point since long</a:t>
            </a:r>
          </a:p>
          <a:p>
            <a:pPr marL="285750" lvl="2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66"/>
                </a:solidFill>
              </a:rPr>
              <a:t>Harmonic RF still or again an important subject</a:t>
            </a:r>
          </a:p>
          <a:p>
            <a:pPr marL="285750" lvl="2" indent="-285750">
              <a:buFont typeface="Arial" pitchFamily="34" charset="0"/>
              <a:buChar char="•"/>
            </a:pPr>
            <a:endParaRPr lang="en-US" dirty="0" smtClean="0">
              <a:solidFill>
                <a:srgbClr val="000066"/>
              </a:solidFill>
            </a:endParaRPr>
          </a:p>
          <a:p>
            <a:pPr marL="0" lvl="2"/>
            <a:endParaRPr lang="en-US" dirty="0" smtClean="0">
              <a:solidFill>
                <a:srgbClr val="000066"/>
              </a:solidFill>
            </a:endParaRPr>
          </a:p>
          <a:p>
            <a:pPr marL="0" lvl="2"/>
            <a:r>
              <a:rPr lang="en-US" dirty="0" smtClean="0">
                <a:solidFill>
                  <a:srgbClr val="000066"/>
                </a:solidFill>
              </a:rPr>
              <a:t>I will retire </a:t>
            </a:r>
            <a:r>
              <a:rPr lang="en-US" dirty="0" smtClean="0">
                <a:solidFill>
                  <a:srgbClr val="000066"/>
                </a:solidFill>
              </a:rPr>
              <a:t>coming July 2024:</a:t>
            </a:r>
            <a:endParaRPr lang="en-US" dirty="0" smtClean="0">
              <a:solidFill>
                <a:srgbClr val="000066"/>
              </a:solidFill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66"/>
                </a:solidFill>
              </a:rPr>
              <a:t>It’s my last ESLS RF today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66"/>
                </a:solidFill>
              </a:rPr>
              <a:t>And it’s time to say:</a:t>
            </a:r>
          </a:p>
          <a:p>
            <a:pPr marL="0" lvl="2"/>
            <a:endParaRPr lang="en-US" dirty="0" smtClean="0">
              <a:solidFill>
                <a:srgbClr val="000066"/>
              </a:solidFill>
            </a:endParaRPr>
          </a:p>
          <a:p>
            <a:pPr marL="0" lvl="2" algn="ctr"/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Farewell to all of you !</a:t>
            </a:r>
          </a:p>
          <a:p>
            <a:pPr marL="0" lvl="2"/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latin typeface="Brush Script MT" panose="03060802040406070304" pitchFamily="66" charset="0"/>
              </a:rPr>
              <a:t>		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Brush Script MT" panose="03060802040406070304" pitchFamily="66" charset="0"/>
              </a:rPr>
              <a:t>Jörn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8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Many </a:t>
            </a:r>
            <a:r>
              <a:rPr lang="en-GB" dirty="0"/>
              <a:t>thanks for your attention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26th ESLS RF – at Elettra, Tireste  -  8-9 November 2023  -   Jörn Jacob &amp; al.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45" b="13077"/>
          <a:stretch/>
        </p:blipFill>
        <p:spPr bwMode="auto">
          <a:xfrm>
            <a:off x="171762" y="639154"/>
            <a:ext cx="8792238" cy="474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926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021" y="1344614"/>
            <a:ext cx="3180907" cy="2881038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ESRF upgrade: EBS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352.37 MHz RF </a:t>
            </a:r>
            <a:r>
              <a:rPr lang="en-US" dirty="0" smtClean="0">
                <a:solidFill>
                  <a:srgbClr val="002060"/>
                </a:solidFill>
              </a:rPr>
              <a:t>system </a:t>
            </a:r>
            <a:r>
              <a:rPr lang="en-US" dirty="0" smtClean="0">
                <a:solidFill>
                  <a:srgbClr val="002060"/>
                </a:solidFill>
              </a:rPr>
              <a:t>for EBS</a:t>
            </a:r>
            <a:endParaRPr lang="en-US" dirty="0" smtClean="0">
              <a:solidFill>
                <a:srgbClr val="002060"/>
              </a:solidFill>
            </a:endParaRPr>
          </a:p>
          <a:p>
            <a:pPr marL="539750" lvl="1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RF layout</a:t>
            </a:r>
          </a:p>
          <a:p>
            <a:pPr marL="539750" lvl="1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HOM damped ESRF cavities</a:t>
            </a:r>
          </a:p>
          <a:p>
            <a:pPr marL="539750" lvl="1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RF ECO-Mode</a:t>
            </a:r>
          </a:p>
          <a:p>
            <a:pPr marL="539750" lvl="1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RF </a:t>
            </a:r>
            <a:r>
              <a:rPr lang="en-US" dirty="0">
                <a:solidFill>
                  <a:srgbClr val="002060"/>
                </a:solidFill>
              </a:rPr>
              <a:t>trips 2023 (so far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en-US" dirty="0" smtClean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</a:rPr>
              <a:t>RF projects</a:t>
            </a:r>
          </a:p>
          <a:p>
            <a:pPr marL="539750" lvl="1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2060"/>
                </a:solidFill>
              </a:rPr>
              <a:t>Replacement </a:t>
            </a:r>
            <a:r>
              <a:rPr lang="en-US" dirty="0">
                <a:solidFill>
                  <a:srgbClr val="002060"/>
                </a:solidFill>
              </a:rPr>
              <a:t>of klystrons by 10 </a:t>
            </a:r>
            <a:r>
              <a:rPr lang="en-US" dirty="0" smtClean="0">
                <a:solidFill>
                  <a:srgbClr val="002060"/>
                </a:solidFill>
              </a:rPr>
              <a:t>SSAs</a:t>
            </a:r>
            <a:endParaRPr lang="en-US" dirty="0">
              <a:solidFill>
                <a:srgbClr val="002060"/>
              </a:solidFill>
            </a:endParaRPr>
          </a:p>
          <a:p>
            <a:pPr marL="539750" lvl="1" indent="-1778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4th harmonic RF system</a:t>
            </a:r>
          </a:p>
          <a:p>
            <a:pPr marL="2857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002060"/>
              </a:solidFill>
            </a:endParaRPr>
          </a:p>
          <a:p>
            <a:pPr lvl="2"/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26th ESLS RF – at Elettra, Tireste  -  8-9 November 2023  -   Jörn Jacob &amp; 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45" b="13077"/>
          <a:stretch/>
        </p:blipFill>
        <p:spPr bwMode="auto">
          <a:xfrm>
            <a:off x="3887979" y="1344613"/>
            <a:ext cx="5076021" cy="273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627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ESRF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DD00"/>
                </a:solidFill>
              </a:rPr>
              <a:t>EBS upgrade</a:t>
            </a:r>
            <a:endParaRPr lang="en-GB" dirty="0">
              <a:solidFill>
                <a:srgbClr val="FFDD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noProof="0" smtClean="0"/>
              <a:t>26th ESLS RF – at Elettra, Tireste  -  8-9 November 2023  -   Jörn Jacob &amp; al.</a:t>
            </a:r>
            <a:endParaRPr lang="en-US" noProof="0"/>
          </a:p>
        </p:txBody>
      </p:sp>
      <p:pic>
        <p:nvPicPr>
          <p:cNvPr id="8" name="Picture 2" descr="P:\DIR\COM\PHOTOS\PHOTOS AERIAL VIEWS\2015_05_11_AERIAL VIEW_MOREL_MAY 2015\JPEG_LR\ESRF AERIAL VIEWS_MOREL_MAY 2015_LR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21358"/>
            <a:ext cx="7056784" cy="4695230"/>
          </a:xfrm>
          <a:prstGeom prst="rect">
            <a:avLst/>
          </a:prstGeom>
          <a:noFill/>
        </p:spPr>
      </p:pic>
      <p:sp>
        <p:nvSpPr>
          <p:cNvPr id="9" name="TextBox 10"/>
          <p:cNvSpPr txBox="1"/>
          <p:nvPr/>
        </p:nvSpPr>
        <p:spPr>
          <a:xfrm>
            <a:off x="4644008" y="2857500"/>
            <a:ext cx="10801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200 </a:t>
            </a:r>
            <a:r>
              <a:rPr lang="en-US" sz="1600" b="1" dirty="0" err="1" smtClean="0">
                <a:solidFill>
                  <a:srgbClr val="FFC000"/>
                </a:solidFill>
              </a:rPr>
              <a:t>MeV</a:t>
            </a:r>
            <a:r>
              <a:rPr lang="en-US" sz="1600" b="1" dirty="0" smtClean="0">
                <a:solidFill>
                  <a:srgbClr val="FFC000"/>
                </a:solidFill>
              </a:rPr>
              <a:t> Linac</a:t>
            </a:r>
            <a:endParaRPr lang="en-GB" sz="1600" b="1" dirty="0">
              <a:solidFill>
                <a:srgbClr val="FFC000"/>
              </a:solidFill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4139952" y="2353444"/>
            <a:ext cx="10801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6 </a:t>
            </a:r>
            <a:r>
              <a:rPr lang="en-US" sz="1600" b="1" dirty="0" err="1" smtClean="0">
                <a:solidFill>
                  <a:srgbClr val="C00000"/>
                </a:solidFill>
              </a:rPr>
              <a:t>GeV</a:t>
            </a:r>
            <a:r>
              <a:rPr lang="en-US" sz="1600" b="1" dirty="0" smtClean="0">
                <a:solidFill>
                  <a:srgbClr val="C00000"/>
                </a:solidFill>
              </a:rPr>
              <a:t> Booster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3851920" y="3496860"/>
            <a:ext cx="28719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6 </a:t>
            </a:r>
            <a:r>
              <a:rPr lang="en-US" sz="1600" b="1" dirty="0" err="1" smtClean="0">
                <a:solidFill>
                  <a:srgbClr val="002060"/>
                </a:solidFill>
              </a:rPr>
              <a:t>GeV</a:t>
            </a:r>
            <a:r>
              <a:rPr lang="en-US" sz="1600" b="1" dirty="0" smtClean="0">
                <a:solidFill>
                  <a:srgbClr val="002060"/>
                </a:solidFill>
              </a:rPr>
              <a:t> Storage Ring 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200 mA</a:t>
            </a:r>
            <a:endParaRPr lang="en-GB" sz="1600" b="1" dirty="0">
              <a:solidFill>
                <a:srgbClr val="002060"/>
              </a:solidFill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945164" y="3814214"/>
            <a:ext cx="2628292" cy="15542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rgbClr val="002060"/>
                </a:solidFill>
              </a:rPr>
              <a:t>ESRF = First 3</a:t>
            </a:r>
            <a:r>
              <a:rPr lang="en-US" sz="1200" b="1" baseline="30000" dirty="0" smtClean="0">
                <a:solidFill>
                  <a:srgbClr val="002060"/>
                </a:solidFill>
              </a:rPr>
              <a:t>rd</a:t>
            </a:r>
            <a:r>
              <a:rPr lang="en-US" sz="1200" b="1" dirty="0" smtClean="0">
                <a:solidFill>
                  <a:srgbClr val="002060"/>
                </a:solidFill>
              </a:rPr>
              <a:t> generation Storage Ring Light Source</a:t>
            </a:r>
          </a:p>
          <a:p>
            <a:pPr marL="625475" indent="-625475"/>
            <a:r>
              <a:rPr lang="en-US" sz="1100" b="1" dirty="0" smtClean="0">
                <a:solidFill>
                  <a:srgbClr val="002060"/>
                </a:solidFill>
              </a:rPr>
              <a:t>1992: 	commissioning</a:t>
            </a:r>
          </a:p>
          <a:p>
            <a:pPr marL="625475" indent="-625475"/>
            <a:r>
              <a:rPr lang="en-US" sz="1100" b="1" dirty="0" smtClean="0">
                <a:solidFill>
                  <a:srgbClr val="002060"/>
                </a:solidFill>
              </a:rPr>
              <a:t>1994: 	external users</a:t>
            </a:r>
          </a:p>
          <a:p>
            <a:pPr marL="625475" indent="-625475"/>
            <a:r>
              <a:rPr lang="en-US" sz="1100" b="1" dirty="0" smtClean="0">
                <a:solidFill>
                  <a:srgbClr val="002060"/>
                </a:solidFill>
              </a:rPr>
              <a:t>since then: </a:t>
            </a:r>
          </a:p>
          <a:p>
            <a:pPr marL="182563" indent="-174625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2060"/>
                </a:solidFill>
              </a:rPr>
              <a:t>many upgrades</a:t>
            </a:r>
          </a:p>
          <a:p>
            <a:pPr marL="182563" indent="-174625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2060"/>
                </a:solidFill>
              </a:rPr>
              <a:t>brilliance increase by about a factor 1000</a:t>
            </a:r>
            <a:endParaRPr lang="en-GB" sz="1100" b="1" dirty="0">
              <a:solidFill>
                <a:srgbClr val="002060"/>
              </a:solidFill>
            </a:endParaRPr>
          </a:p>
        </p:txBody>
      </p:sp>
      <p:sp>
        <p:nvSpPr>
          <p:cNvPr id="13" name="TextBox 15"/>
          <p:cNvSpPr txBox="1"/>
          <p:nvPr/>
        </p:nvSpPr>
        <p:spPr>
          <a:xfrm rot="559618">
            <a:off x="4572000" y="1633364"/>
            <a:ext cx="225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Up to 100 </a:t>
            </a:r>
            <a:r>
              <a:rPr lang="en-US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keV</a:t>
            </a: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X-rays</a:t>
            </a:r>
            <a:endParaRPr lang="en-GB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4492683" y="4259375"/>
            <a:ext cx="3301358" cy="861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 smtClean="0">
                <a:solidFill>
                  <a:srgbClr val="C00000"/>
                </a:solidFill>
              </a:rPr>
              <a:t>2020 New </a:t>
            </a:r>
            <a:r>
              <a:rPr lang="en-US" sz="1200" b="1" u="sng" dirty="0" smtClean="0">
                <a:solidFill>
                  <a:srgbClr val="C00000"/>
                </a:solidFill>
              </a:rPr>
              <a:t>E</a:t>
            </a:r>
            <a:r>
              <a:rPr lang="en-US" sz="1200" b="1" dirty="0" smtClean="0">
                <a:solidFill>
                  <a:srgbClr val="C00000"/>
                </a:solidFill>
              </a:rPr>
              <a:t>xtremely </a:t>
            </a:r>
            <a:r>
              <a:rPr lang="en-US" sz="1200" b="1" u="sng" dirty="0" smtClean="0">
                <a:solidFill>
                  <a:srgbClr val="C00000"/>
                </a:solidFill>
              </a:rPr>
              <a:t>B</a:t>
            </a:r>
            <a:r>
              <a:rPr lang="en-US" sz="1200" b="1" dirty="0" smtClean="0">
                <a:solidFill>
                  <a:srgbClr val="C00000"/>
                </a:solidFill>
              </a:rPr>
              <a:t>rilliant </a:t>
            </a:r>
            <a:r>
              <a:rPr lang="en-US" sz="1200" b="1" u="sng" dirty="0" smtClean="0">
                <a:solidFill>
                  <a:srgbClr val="C00000"/>
                </a:solidFill>
              </a:rPr>
              <a:t>S</a:t>
            </a:r>
            <a:r>
              <a:rPr lang="en-US" sz="1200" b="1" dirty="0" smtClean="0">
                <a:solidFill>
                  <a:srgbClr val="C00000"/>
                </a:solidFill>
              </a:rPr>
              <a:t>ource: EBS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C00000"/>
                </a:solidFill>
              </a:rPr>
              <a:t>First 4</a:t>
            </a:r>
            <a:r>
              <a:rPr lang="en-US" sz="11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1100" b="1" dirty="0" smtClean="0">
                <a:solidFill>
                  <a:srgbClr val="C00000"/>
                </a:solidFill>
              </a:rPr>
              <a:t> generation high energy light source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C00000"/>
                </a:solidFill>
              </a:rPr>
              <a:t>further brilliance increase by a factor 40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C00000"/>
                </a:solidFill>
              </a:rPr>
              <a:t>Substantial gain in coherence </a:t>
            </a:r>
          </a:p>
        </p:txBody>
      </p:sp>
      <p:sp>
        <p:nvSpPr>
          <p:cNvPr id="15" name="Right Arrow 17"/>
          <p:cNvSpPr/>
          <p:nvPr/>
        </p:nvSpPr>
        <p:spPr>
          <a:xfrm>
            <a:off x="3610269" y="4519382"/>
            <a:ext cx="792088" cy="24178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pic>
        <p:nvPicPr>
          <p:cNvPr id="16" name="Picture 3" descr="P:\DIR\COM\LOGOS-2014\Logo files\JPG\ESRF-Logo-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2380" y="805272"/>
            <a:ext cx="971600" cy="1059859"/>
          </a:xfrm>
          <a:prstGeom prst="rect">
            <a:avLst/>
          </a:prstGeom>
          <a:noFill/>
        </p:spPr>
      </p:pic>
      <p:sp>
        <p:nvSpPr>
          <p:cNvPr id="17" name="TextBox 12"/>
          <p:cNvSpPr txBox="1"/>
          <p:nvPr/>
        </p:nvSpPr>
        <p:spPr>
          <a:xfrm rot="17866744">
            <a:off x="2756126" y="2150387"/>
            <a:ext cx="1698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Circ = 844 m</a:t>
            </a:r>
          </a:p>
        </p:txBody>
      </p:sp>
    </p:spTree>
    <p:extLst>
      <p:ext uri="{BB962C8B-B14F-4D97-AF65-F5344CB8AC3E}">
        <p14:creationId xmlns:p14="http://schemas.microsoft.com/office/powerpoint/2010/main" val="11535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EBS 352.37 MHz RF system Layout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26th ESLS RF – at Elettra, Tireste  -  8-9 November 2023  -   Jörn Jacob &amp; al.</a:t>
            </a:r>
            <a:endParaRPr lang="en-US" dirty="0"/>
          </a:p>
        </p:txBody>
      </p:sp>
      <p:grpSp>
        <p:nvGrpSpPr>
          <p:cNvPr id="7" name="Group 180"/>
          <p:cNvGrpSpPr/>
          <p:nvPr/>
        </p:nvGrpSpPr>
        <p:grpSpPr>
          <a:xfrm>
            <a:off x="3413373" y="1387658"/>
            <a:ext cx="2626854" cy="827293"/>
            <a:chOff x="2981325" y="1835884"/>
            <a:chExt cx="2626854" cy="827293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981325" y="1962154"/>
              <a:ext cx="300038" cy="6905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3543301" y="1835884"/>
              <a:ext cx="300038" cy="69055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>
            <a:xfrm rot="20820000">
              <a:off x="3167641" y="1997111"/>
              <a:ext cx="1265" cy="37413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 rot="20820000">
              <a:off x="3743002" y="1865291"/>
              <a:ext cx="4762" cy="37122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 flipH="1">
              <a:off x="3195736" y="2228775"/>
              <a:ext cx="604838" cy="14049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grpSp>
          <p:nvGrpSpPr>
            <p:cNvPr id="13" name="Group 346"/>
            <p:cNvGrpSpPr/>
            <p:nvPr/>
          </p:nvGrpSpPr>
          <p:grpSpPr>
            <a:xfrm>
              <a:off x="3517442" y="2303177"/>
              <a:ext cx="2090737" cy="360000"/>
              <a:chOff x="3729038" y="2476499"/>
              <a:chExt cx="2090737" cy="45000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3729038" y="2476499"/>
                <a:ext cx="95250" cy="45000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814763" y="2895559"/>
                <a:ext cx="1892758" cy="23858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5691188" y="2476500"/>
                <a:ext cx="128587" cy="41910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</p:grp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1024802" y="880462"/>
            <a:ext cx="7954963" cy="4384675"/>
          </a:xfrm>
          <a:prstGeom prst="ellipse">
            <a:avLst/>
          </a:prstGeom>
          <a:noFill/>
          <a:ln w="57150">
            <a:solidFill>
              <a:sysClr val="windowText" lastClr="000000">
                <a:lumMod val="50000"/>
                <a:lumOff val="50000"/>
              </a:sys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07504" y="625252"/>
            <a:ext cx="2816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EBS Storage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Ring</a:t>
            </a: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6516216" y="3361556"/>
            <a:ext cx="1944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NEW Teststand: </a:t>
            </a: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 new adjacent building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AutoShape 384"/>
          <p:cNvSpPr>
            <a:spLocks noChangeArrowheads="1"/>
          </p:cNvSpPr>
          <p:nvPr/>
        </p:nvSpPr>
        <p:spPr bwMode="auto">
          <a:xfrm>
            <a:off x="3491161" y="919287"/>
            <a:ext cx="366960" cy="733663"/>
          </a:xfrm>
          <a:prstGeom prst="triangle">
            <a:avLst>
              <a:gd name="adj" fmla="val 50000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1" name="Group 12"/>
          <p:cNvGrpSpPr/>
          <p:nvPr/>
        </p:nvGrpSpPr>
        <p:grpSpPr>
          <a:xfrm>
            <a:off x="6430327" y="2517404"/>
            <a:ext cx="912800" cy="900906"/>
            <a:chOff x="1501849" y="3426609"/>
            <a:chExt cx="912800" cy="900906"/>
          </a:xfrm>
        </p:grpSpPr>
        <p:sp>
          <p:nvSpPr>
            <p:cNvPr id="22" name="AutoShape 389"/>
            <p:cNvSpPr>
              <a:spLocks noChangeArrowheads="1"/>
            </p:cNvSpPr>
            <p:nvPr/>
          </p:nvSpPr>
          <p:spPr bwMode="auto">
            <a:xfrm rot="16200000">
              <a:off x="1418228" y="3510230"/>
              <a:ext cx="900906" cy="733663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19050" algn="ctr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Text Box 390"/>
            <p:cNvSpPr txBox="1">
              <a:spLocks noChangeArrowheads="1"/>
            </p:cNvSpPr>
            <p:nvPr/>
          </p:nvSpPr>
          <p:spPr bwMode="auto">
            <a:xfrm>
              <a:off x="1515730" y="3698180"/>
              <a:ext cx="89891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KLYS 2</a:t>
              </a:r>
            </a:p>
          </p:txBody>
        </p:sp>
      </p:grpSp>
      <p:sp>
        <p:nvSpPr>
          <p:cNvPr id="25" name="AutoShape 755"/>
          <p:cNvSpPr>
            <a:spLocks noChangeArrowheads="1"/>
          </p:cNvSpPr>
          <p:nvPr/>
        </p:nvSpPr>
        <p:spPr bwMode="auto">
          <a:xfrm rot="780000" flipV="1">
            <a:off x="5769191" y="693307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AutoShape 755"/>
          <p:cNvSpPr>
            <a:spLocks noChangeArrowheads="1"/>
          </p:cNvSpPr>
          <p:nvPr/>
        </p:nvSpPr>
        <p:spPr bwMode="auto">
          <a:xfrm rot="780000" flipV="1">
            <a:off x="6044223" y="76166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AutoShape 755"/>
          <p:cNvSpPr>
            <a:spLocks noChangeArrowheads="1"/>
          </p:cNvSpPr>
          <p:nvPr/>
        </p:nvSpPr>
        <p:spPr bwMode="auto">
          <a:xfrm rot="780000" flipV="1">
            <a:off x="6327820" y="82471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AutoShape 755"/>
          <p:cNvSpPr>
            <a:spLocks noChangeArrowheads="1"/>
          </p:cNvSpPr>
          <p:nvPr/>
        </p:nvSpPr>
        <p:spPr bwMode="auto">
          <a:xfrm rot="780000" flipV="1">
            <a:off x="6610887" y="890067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AutoShape 755"/>
          <p:cNvSpPr>
            <a:spLocks noChangeArrowheads="1"/>
          </p:cNvSpPr>
          <p:nvPr/>
        </p:nvSpPr>
        <p:spPr bwMode="auto">
          <a:xfrm rot="20820000" flipV="1">
            <a:off x="2909251" y="95466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AutoShape 755"/>
          <p:cNvSpPr>
            <a:spLocks noChangeArrowheads="1"/>
          </p:cNvSpPr>
          <p:nvPr/>
        </p:nvSpPr>
        <p:spPr bwMode="auto">
          <a:xfrm rot="20820000" flipV="1">
            <a:off x="3186415" y="895541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AutoShape 755"/>
          <p:cNvSpPr>
            <a:spLocks noChangeArrowheads="1"/>
          </p:cNvSpPr>
          <p:nvPr/>
        </p:nvSpPr>
        <p:spPr bwMode="auto">
          <a:xfrm rot="20820000" flipV="1">
            <a:off x="3468950" y="827890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AutoShape 755"/>
          <p:cNvSpPr>
            <a:spLocks noChangeArrowheads="1"/>
          </p:cNvSpPr>
          <p:nvPr/>
        </p:nvSpPr>
        <p:spPr bwMode="auto">
          <a:xfrm rot="20820000" flipV="1">
            <a:off x="3752016" y="762539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AutoShape 755"/>
          <p:cNvSpPr>
            <a:spLocks noChangeArrowheads="1"/>
          </p:cNvSpPr>
          <p:nvPr/>
        </p:nvSpPr>
        <p:spPr bwMode="auto">
          <a:xfrm rot="20820000" flipV="1">
            <a:off x="4032762" y="697723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780000" flipH="1" flipV="1">
            <a:off x="5758663" y="1068910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 rot="780000" flipH="1" flipV="1">
            <a:off x="6036436" y="1135957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36" name="Straight Connector 35"/>
          <p:cNvCxnSpPr/>
          <p:nvPr/>
        </p:nvCxnSpPr>
        <p:spPr>
          <a:xfrm>
            <a:off x="5716546" y="1382813"/>
            <a:ext cx="304800" cy="73819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7" name="Straight Connector 36"/>
          <p:cNvCxnSpPr/>
          <p:nvPr/>
        </p:nvCxnSpPr>
        <p:spPr>
          <a:xfrm rot="780000">
            <a:off x="5816778" y="1415335"/>
            <a:ext cx="1265" cy="374134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grpSp>
        <p:nvGrpSpPr>
          <p:cNvPr id="38" name="Group 214"/>
          <p:cNvGrpSpPr/>
          <p:nvPr/>
        </p:nvGrpSpPr>
        <p:grpSpPr>
          <a:xfrm>
            <a:off x="5766031" y="1200778"/>
            <a:ext cx="839010" cy="720439"/>
            <a:chOff x="5333983" y="1649004"/>
            <a:chExt cx="839010" cy="720439"/>
          </a:xfrm>
        </p:grpSpPr>
        <p:cxnSp>
          <p:nvCxnSpPr>
            <p:cNvPr id="39" name="Straight Arrow Connector 38"/>
            <p:cNvCxnSpPr/>
            <p:nvPr/>
          </p:nvCxnSpPr>
          <p:spPr>
            <a:xfrm rot="780000" flipH="1" flipV="1">
              <a:off x="5885119" y="1649004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>
            <a:xfrm rot="780000" flipH="1" flipV="1">
              <a:off x="6165849" y="1713826"/>
              <a:ext cx="7144" cy="321989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>
              <a:off x="5844092" y="1966911"/>
              <a:ext cx="307181" cy="66675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 rot="780000">
              <a:off x="5960107" y="1998217"/>
              <a:ext cx="4762" cy="37122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5333983" y="2226468"/>
              <a:ext cx="602457" cy="14049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cxnSp>
        <p:nvCxnSpPr>
          <p:cNvPr id="44" name="Straight Arrow Connector 43"/>
          <p:cNvCxnSpPr/>
          <p:nvPr/>
        </p:nvCxnSpPr>
        <p:spPr>
          <a:xfrm rot="20820000" flipH="1" flipV="1">
            <a:off x="3383867" y="1264346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45" name="Straight Arrow Connector 44"/>
          <p:cNvCxnSpPr/>
          <p:nvPr/>
        </p:nvCxnSpPr>
        <p:spPr>
          <a:xfrm rot="20820000" flipH="1" flipV="1">
            <a:off x="3662919" y="1202840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>
          <a:xfrm rot="20820000" flipH="1" flipV="1">
            <a:off x="3943654" y="1138037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47" name="Straight Arrow Connector 46"/>
          <p:cNvCxnSpPr/>
          <p:nvPr/>
        </p:nvCxnSpPr>
        <p:spPr>
          <a:xfrm rot="20820000" flipH="1" flipV="1">
            <a:off x="4224388" y="1073234"/>
            <a:ext cx="7144" cy="321989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48" name="AutoShape 755"/>
          <p:cNvSpPr>
            <a:spLocks noChangeArrowheads="1"/>
          </p:cNvSpPr>
          <p:nvPr/>
        </p:nvSpPr>
        <p:spPr bwMode="auto">
          <a:xfrm flipV="1">
            <a:off x="4743814" y="5071506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755"/>
          <p:cNvSpPr>
            <a:spLocks noChangeArrowheads="1"/>
          </p:cNvSpPr>
          <p:nvPr/>
        </p:nvSpPr>
        <p:spPr bwMode="auto">
          <a:xfrm flipV="1">
            <a:off x="5034326" y="5069145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AutoShape 755"/>
          <p:cNvSpPr>
            <a:spLocks noChangeArrowheads="1"/>
          </p:cNvSpPr>
          <p:nvPr/>
        </p:nvSpPr>
        <p:spPr bwMode="auto">
          <a:xfrm flipV="1">
            <a:off x="5324838" y="5069145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6516216" y="605359"/>
            <a:ext cx="6463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Cell 7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3146673" y="1790149"/>
            <a:ext cx="633239" cy="686569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 flipH="1" flipV="1">
            <a:off x="3044825" y="1309881"/>
            <a:ext cx="111920" cy="502444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grpSp>
        <p:nvGrpSpPr>
          <p:cNvPr id="54" name="Group 84"/>
          <p:cNvGrpSpPr/>
          <p:nvPr/>
        </p:nvGrpSpPr>
        <p:grpSpPr>
          <a:xfrm>
            <a:off x="3491880" y="2526221"/>
            <a:ext cx="898919" cy="900906"/>
            <a:chOff x="3059832" y="2974447"/>
            <a:chExt cx="898919" cy="900906"/>
          </a:xfrm>
        </p:grpSpPr>
        <p:sp>
          <p:nvSpPr>
            <p:cNvPr id="55" name="AutoShape 389"/>
            <p:cNvSpPr>
              <a:spLocks noChangeArrowheads="1"/>
            </p:cNvSpPr>
            <p:nvPr/>
          </p:nvSpPr>
          <p:spPr bwMode="auto">
            <a:xfrm rot="5400000">
              <a:off x="3059362" y="3058068"/>
              <a:ext cx="900906" cy="733663"/>
            </a:xfrm>
            <a:prstGeom prst="triangle">
              <a:avLst>
                <a:gd name="adj" fmla="val 50000"/>
              </a:avLst>
            </a:prstGeom>
            <a:solidFill>
              <a:srgbClr val="66FFFF"/>
            </a:solidFill>
            <a:ln w="19050" algn="ctr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Text Box 390"/>
            <p:cNvSpPr txBox="1">
              <a:spLocks noChangeArrowheads="1"/>
            </p:cNvSpPr>
            <p:nvPr/>
          </p:nvSpPr>
          <p:spPr bwMode="auto">
            <a:xfrm>
              <a:off x="3059832" y="3246020"/>
              <a:ext cx="898919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KLYS 1</a:t>
              </a:r>
            </a:p>
          </p:txBody>
        </p:sp>
      </p:grpSp>
      <p:cxnSp>
        <p:nvCxnSpPr>
          <p:cNvPr id="57" name="Elbow Connector 56"/>
          <p:cNvCxnSpPr/>
          <p:nvPr/>
        </p:nvCxnSpPr>
        <p:spPr>
          <a:xfrm rot="16200000" flipH="1">
            <a:off x="4278770" y="4520481"/>
            <a:ext cx="705882" cy="403636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58" name="Elbow Connector 57"/>
          <p:cNvCxnSpPr/>
          <p:nvPr/>
        </p:nvCxnSpPr>
        <p:spPr>
          <a:xfrm rot="5400000">
            <a:off x="4934184" y="4563903"/>
            <a:ext cx="689812" cy="313612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59" name="Straight Connector 58"/>
          <p:cNvCxnSpPr/>
          <p:nvPr/>
        </p:nvCxnSpPr>
        <p:spPr>
          <a:xfrm flipH="1">
            <a:off x="6007809" y="4584348"/>
            <a:ext cx="385010" cy="28875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0" name="Straight Connector 59"/>
          <p:cNvCxnSpPr/>
          <p:nvPr/>
        </p:nvCxnSpPr>
        <p:spPr>
          <a:xfrm>
            <a:off x="5415053" y="4863481"/>
            <a:ext cx="609600" cy="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1" name="Straight Connector 61"/>
          <p:cNvCxnSpPr>
            <a:stCxn id="55" idx="0"/>
          </p:cNvCxnSpPr>
          <p:nvPr/>
        </p:nvCxnSpPr>
        <p:spPr>
          <a:xfrm>
            <a:off x="4308695" y="2976674"/>
            <a:ext cx="552478" cy="1719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2" name="Straight Connector 62"/>
          <p:cNvCxnSpPr/>
          <p:nvPr/>
        </p:nvCxnSpPr>
        <p:spPr>
          <a:xfrm flipV="1">
            <a:off x="4861173" y="2835518"/>
            <a:ext cx="80963" cy="14763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3" name="Straight Connector 63"/>
          <p:cNvCxnSpPr/>
          <p:nvPr/>
        </p:nvCxnSpPr>
        <p:spPr>
          <a:xfrm>
            <a:off x="5001667" y="2199724"/>
            <a:ext cx="0" cy="35242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4" name="Straight Connector 64"/>
          <p:cNvCxnSpPr/>
          <p:nvPr/>
        </p:nvCxnSpPr>
        <p:spPr>
          <a:xfrm>
            <a:off x="4999286" y="2556912"/>
            <a:ext cx="92868" cy="95250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5" name="Straight Arrow Connector 65"/>
          <p:cNvCxnSpPr/>
          <p:nvPr/>
        </p:nvCxnSpPr>
        <p:spPr>
          <a:xfrm>
            <a:off x="5001667" y="2687880"/>
            <a:ext cx="2381" cy="161925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oval"/>
          </a:ln>
          <a:effectLst/>
        </p:spPr>
      </p:cxnSp>
      <p:cxnSp>
        <p:nvCxnSpPr>
          <p:cNvPr id="66" name="Straight Arrow Connector 66"/>
          <p:cNvCxnSpPr/>
          <p:nvPr/>
        </p:nvCxnSpPr>
        <p:spPr>
          <a:xfrm flipV="1">
            <a:off x="5132636" y="2604537"/>
            <a:ext cx="592931" cy="4762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none"/>
          </a:ln>
          <a:effectLst/>
        </p:spPr>
      </p:cxnSp>
      <p:cxnSp>
        <p:nvCxnSpPr>
          <p:cNvPr id="67" name="Straight Connector 67"/>
          <p:cNvCxnSpPr>
            <a:stCxn id="22" idx="0"/>
          </p:cNvCxnSpPr>
          <p:nvPr/>
        </p:nvCxnSpPr>
        <p:spPr>
          <a:xfrm flipH="1">
            <a:off x="5830342" y="2967857"/>
            <a:ext cx="599986" cy="577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8" name="Straight Connector 68"/>
          <p:cNvCxnSpPr/>
          <p:nvPr/>
        </p:nvCxnSpPr>
        <p:spPr>
          <a:xfrm flipH="1" flipV="1">
            <a:off x="5677943" y="2928387"/>
            <a:ext cx="166686" cy="50006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9" name="Straight Arrow Connector 69"/>
          <p:cNvCxnSpPr/>
          <p:nvPr/>
        </p:nvCxnSpPr>
        <p:spPr>
          <a:xfrm>
            <a:off x="5723186" y="2604537"/>
            <a:ext cx="4762" cy="238125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oval"/>
          </a:ln>
          <a:effectLst/>
        </p:spPr>
      </p:cxnSp>
      <p:cxnSp>
        <p:nvCxnSpPr>
          <p:cNvPr id="70" name="Straight Arrow Connector 70"/>
          <p:cNvCxnSpPr/>
          <p:nvPr/>
        </p:nvCxnSpPr>
        <p:spPr>
          <a:xfrm flipH="1">
            <a:off x="5724126" y="3054395"/>
            <a:ext cx="2386" cy="358427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headEnd type="oval"/>
            <a:tailEnd type="none"/>
          </a:ln>
          <a:effectLst/>
        </p:spPr>
      </p:cxnSp>
      <p:sp>
        <p:nvSpPr>
          <p:cNvPr id="71" name="Text Box 11"/>
          <p:cNvSpPr txBox="1">
            <a:spLocks noChangeArrowheads="1"/>
          </p:cNvSpPr>
          <p:nvPr/>
        </p:nvSpPr>
        <p:spPr bwMode="auto">
          <a:xfrm>
            <a:off x="2771800" y="605359"/>
            <a:ext cx="6463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Cell 5</a:t>
            </a:r>
          </a:p>
        </p:txBody>
      </p:sp>
      <p:sp>
        <p:nvSpPr>
          <p:cNvPr id="72" name="Rectangle 179"/>
          <p:cNvSpPr>
            <a:spLocks noChangeArrowheads="1"/>
          </p:cNvSpPr>
          <p:nvPr/>
        </p:nvSpPr>
        <p:spPr bwMode="auto">
          <a:xfrm>
            <a:off x="5882273" y="3048158"/>
            <a:ext cx="647700" cy="719137"/>
          </a:xfrm>
          <a:prstGeom prst="rect">
            <a:avLst/>
          </a:prstGeom>
          <a:noFill/>
          <a:ln w="38100" algn="ctr">
            <a:solidFill>
              <a:sysClr val="window" lastClr="FFFFFF">
                <a:lumMod val="75000"/>
              </a:sys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Line 148"/>
          <p:cNvSpPr>
            <a:spLocks noChangeShapeType="1"/>
          </p:cNvSpPr>
          <p:nvPr/>
        </p:nvSpPr>
        <p:spPr bwMode="auto">
          <a:xfrm flipH="1" flipV="1">
            <a:off x="5717667" y="3396615"/>
            <a:ext cx="273557" cy="381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971922" y="3102141"/>
            <a:ext cx="372099" cy="603251"/>
            <a:chOff x="5971922" y="3102141"/>
            <a:chExt cx="372099" cy="603251"/>
          </a:xfrm>
        </p:grpSpPr>
        <p:sp>
          <p:nvSpPr>
            <p:cNvPr id="75" name="Line 167"/>
            <p:cNvSpPr>
              <a:spLocks noChangeShapeType="1"/>
            </p:cNvSpPr>
            <p:nvPr/>
          </p:nvSpPr>
          <p:spPr bwMode="auto">
            <a:xfrm flipH="1" flipV="1">
              <a:off x="6196234" y="3489492"/>
              <a:ext cx="0" cy="2159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Line 171"/>
            <p:cNvSpPr>
              <a:spLocks noChangeShapeType="1"/>
            </p:cNvSpPr>
            <p:nvPr/>
          </p:nvSpPr>
          <p:spPr bwMode="auto">
            <a:xfrm flipV="1">
              <a:off x="5992385" y="3695073"/>
              <a:ext cx="214080" cy="1588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169"/>
            <p:cNvSpPr>
              <a:spLocks noChangeShapeType="1"/>
            </p:cNvSpPr>
            <p:nvPr/>
          </p:nvSpPr>
          <p:spPr bwMode="auto">
            <a:xfrm flipV="1">
              <a:off x="5971922" y="3104522"/>
              <a:ext cx="234543" cy="635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Line 170"/>
            <p:cNvSpPr>
              <a:spLocks noChangeShapeType="1"/>
            </p:cNvSpPr>
            <p:nvPr/>
          </p:nvSpPr>
          <p:spPr bwMode="auto">
            <a:xfrm flipH="1">
              <a:off x="6191511" y="3111666"/>
              <a:ext cx="1574" cy="2238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6050654" y="3332815"/>
              <a:ext cx="293367" cy="167313"/>
              <a:chOff x="6050654" y="3332815"/>
              <a:chExt cx="293367" cy="167313"/>
            </a:xfrm>
          </p:grpSpPr>
          <p:sp>
            <p:nvSpPr>
              <p:cNvPr id="82" name="Rectangle 174"/>
              <p:cNvSpPr>
                <a:spLocks noChangeArrowheads="1"/>
              </p:cNvSpPr>
              <p:nvPr/>
            </p:nvSpPr>
            <p:spPr bwMode="auto">
              <a:xfrm>
                <a:off x="6050654" y="3332815"/>
                <a:ext cx="58263" cy="16703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Rectangle 175"/>
              <p:cNvSpPr>
                <a:spLocks noChangeArrowheads="1"/>
              </p:cNvSpPr>
              <p:nvPr/>
            </p:nvSpPr>
            <p:spPr bwMode="auto">
              <a:xfrm>
                <a:off x="6109065" y="3333093"/>
                <a:ext cx="58263" cy="167035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Rectangle 176"/>
              <p:cNvSpPr>
                <a:spLocks noChangeArrowheads="1"/>
              </p:cNvSpPr>
              <p:nvPr/>
            </p:nvSpPr>
            <p:spPr bwMode="auto">
              <a:xfrm>
                <a:off x="6165959" y="3333788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Rectangle 177"/>
              <p:cNvSpPr>
                <a:spLocks noChangeArrowheads="1"/>
              </p:cNvSpPr>
              <p:nvPr/>
            </p:nvSpPr>
            <p:spPr bwMode="auto">
              <a:xfrm>
                <a:off x="6226127" y="3334552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Rectangle 178"/>
              <p:cNvSpPr>
                <a:spLocks noChangeArrowheads="1"/>
              </p:cNvSpPr>
              <p:nvPr/>
            </p:nvSpPr>
            <p:spPr bwMode="auto">
              <a:xfrm>
                <a:off x="6285758" y="3333480"/>
                <a:ext cx="58263" cy="165199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1" name="Line 168"/>
            <p:cNvSpPr>
              <a:spLocks noChangeShapeType="1"/>
            </p:cNvSpPr>
            <p:nvPr/>
          </p:nvSpPr>
          <p:spPr bwMode="auto">
            <a:xfrm>
              <a:off x="5990024" y="3102141"/>
              <a:ext cx="3148" cy="596901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7" name="AutoShape 755"/>
          <p:cNvSpPr>
            <a:spLocks noChangeArrowheads="1"/>
          </p:cNvSpPr>
          <p:nvPr/>
        </p:nvSpPr>
        <p:spPr bwMode="auto">
          <a:xfrm rot="780000" flipV="1">
            <a:off x="6906060" y="942901"/>
            <a:ext cx="186030" cy="388965"/>
          </a:xfrm>
          <a:prstGeom prst="octagon">
            <a:avLst>
              <a:gd name="adj" fmla="val 29287"/>
            </a:avLst>
          </a:prstGeom>
          <a:solidFill>
            <a:srgbClr val="FF99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8" name="Group 243"/>
          <p:cNvGrpSpPr/>
          <p:nvPr/>
        </p:nvGrpSpPr>
        <p:grpSpPr>
          <a:xfrm>
            <a:off x="3779912" y="2242016"/>
            <a:ext cx="1080120" cy="306710"/>
            <a:chOff x="3347864" y="2690242"/>
            <a:chExt cx="1080120" cy="306710"/>
          </a:xfrm>
        </p:grpSpPr>
        <p:cxnSp>
          <p:nvCxnSpPr>
            <p:cNvPr id="89" name="Straight Connector 93"/>
            <p:cNvCxnSpPr/>
            <p:nvPr/>
          </p:nvCxnSpPr>
          <p:spPr>
            <a:xfrm flipV="1">
              <a:off x="3779912" y="2780928"/>
              <a:ext cx="388144" cy="4762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0" name="Straight Connector 94"/>
            <p:cNvCxnSpPr/>
            <p:nvPr/>
          </p:nvCxnSpPr>
          <p:spPr>
            <a:xfrm>
              <a:off x="4139952" y="2780928"/>
              <a:ext cx="216024" cy="21602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1" name="Straight Connector 95"/>
            <p:cNvCxnSpPr/>
            <p:nvPr/>
          </p:nvCxnSpPr>
          <p:spPr>
            <a:xfrm flipH="1">
              <a:off x="3635896" y="2780928"/>
              <a:ext cx="144016" cy="14401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2" name="Straight Connector 96"/>
            <p:cNvCxnSpPr/>
            <p:nvPr/>
          </p:nvCxnSpPr>
          <p:spPr>
            <a:xfrm flipH="1">
              <a:off x="3347864" y="2924944"/>
              <a:ext cx="288032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3" name="Straight Connector 97"/>
            <p:cNvCxnSpPr/>
            <p:nvPr/>
          </p:nvCxnSpPr>
          <p:spPr>
            <a:xfrm>
              <a:off x="3861817" y="2690242"/>
              <a:ext cx="216024" cy="7200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94" name="Straight Connector 98"/>
            <p:cNvCxnSpPr/>
            <p:nvPr/>
          </p:nvCxnSpPr>
          <p:spPr>
            <a:xfrm flipV="1">
              <a:off x="3861817" y="2690242"/>
              <a:ext cx="207640" cy="8039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95" name="Straight Connector 99"/>
            <p:cNvCxnSpPr/>
            <p:nvPr/>
          </p:nvCxnSpPr>
          <p:spPr>
            <a:xfrm>
              <a:off x="4211960" y="2852936"/>
              <a:ext cx="216024" cy="7200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6" name="Straight Connector 100"/>
            <p:cNvCxnSpPr/>
            <p:nvPr/>
          </p:nvCxnSpPr>
          <p:spPr>
            <a:xfrm flipV="1">
              <a:off x="4355976" y="2924944"/>
              <a:ext cx="72008" cy="7200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grpSp>
        <p:nvGrpSpPr>
          <p:cNvPr id="97" name="Group 244"/>
          <p:cNvGrpSpPr/>
          <p:nvPr/>
        </p:nvGrpSpPr>
        <p:grpSpPr>
          <a:xfrm flipH="1">
            <a:off x="5140077" y="2214582"/>
            <a:ext cx="1080120" cy="306710"/>
            <a:chOff x="3347864" y="2690242"/>
            <a:chExt cx="1080120" cy="306710"/>
          </a:xfrm>
        </p:grpSpPr>
        <p:cxnSp>
          <p:nvCxnSpPr>
            <p:cNvPr id="98" name="Straight Connector 102"/>
            <p:cNvCxnSpPr/>
            <p:nvPr/>
          </p:nvCxnSpPr>
          <p:spPr>
            <a:xfrm flipV="1">
              <a:off x="3779912" y="2780928"/>
              <a:ext cx="388144" cy="4762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9" name="Straight Connector 103"/>
            <p:cNvCxnSpPr/>
            <p:nvPr/>
          </p:nvCxnSpPr>
          <p:spPr>
            <a:xfrm>
              <a:off x="4139952" y="2780928"/>
              <a:ext cx="216024" cy="216024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0" name="Straight Connector 104"/>
            <p:cNvCxnSpPr/>
            <p:nvPr/>
          </p:nvCxnSpPr>
          <p:spPr>
            <a:xfrm flipH="1">
              <a:off x="3635896" y="2780928"/>
              <a:ext cx="144016" cy="144016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1" name="Straight Connector 105"/>
            <p:cNvCxnSpPr/>
            <p:nvPr/>
          </p:nvCxnSpPr>
          <p:spPr>
            <a:xfrm flipH="1">
              <a:off x="3347864" y="2924944"/>
              <a:ext cx="288032" cy="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2" name="Straight Connector 106"/>
            <p:cNvCxnSpPr/>
            <p:nvPr/>
          </p:nvCxnSpPr>
          <p:spPr>
            <a:xfrm>
              <a:off x="3861817" y="2690242"/>
              <a:ext cx="216024" cy="72008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03" name="Straight Connector 107"/>
            <p:cNvCxnSpPr/>
            <p:nvPr/>
          </p:nvCxnSpPr>
          <p:spPr>
            <a:xfrm flipV="1">
              <a:off x="3861817" y="2690242"/>
              <a:ext cx="207640" cy="80392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104" name="Straight Connector 108"/>
            <p:cNvCxnSpPr/>
            <p:nvPr/>
          </p:nvCxnSpPr>
          <p:spPr>
            <a:xfrm>
              <a:off x="4211960" y="2852936"/>
              <a:ext cx="216024" cy="7200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05" name="Straight Connector 109"/>
            <p:cNvCxnSpPr/>
            <p:nvPr/>
          </p:nvCxnSpPr>
          <p:spPr>
            <a:xfrm flipV="1">
              <a:off x="4355976" y="2924944"/>
              <a:ext cx="72008" cy="7200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cxnSp>
        <p:nvCxnSpPr>
          <p:cNvPr id="106" name="Straight Connector 110"/>
          <p:cNvCxnSpPr/>
          <p:nvPr/>
        </p:nvCxnSpPr>
        <p:spPr>
          <a:xfrm flipV="1">
            <a:off x="6204198" y="1828646"/>
            <a:ext cx="600050" cy="62825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07" name="Straight Arrow Connector 111"/>
          <p:cNvCxnSpPr/>
          <p:nvPr/>
        </p:nvCxnSpPr>
        <p:spPr>
          <a:xfrm flipV="1">
            <a:off x="6804248" y="1324590"/>
            <a:ext cx="144016" cy="504056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grpSp>
        <p:nvGrpSpPr>
          <p:cNvPr id="108" name="Group 273"/>
          <p:cNvGrpSpPr/>
          <p:nvPr/>
        </p:nvGrpSpPr>
        <p:grpSpPr>
          <a:xfrm rot="20719406">
            <a:off x="5529214" y="3917118"/>
            <a:ext cx="1238297" cy="807381"/>
            <a:chOff x="2195737" y="4005066"/>
            <a:chExt cx="1238297" cy="807381"/>
          </a:xfrm>
        </p:grpSpPr>
        <p:cxnSp>
          <p:nvCxnSpPr>
            <p:cNvPr id="109" name="Straight Connector 113"/>
            <p:cNvCxnSpPr/>
            <p:nvPr/>
          </p:nvCxnSpPr>
          <p:spPr>
            <a:xfrm flipH="1">
              <a:off x="2699792" y="4381500"/>
              <a:ext cx="186283" cy="8801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grpSp>
          <p:nvGrpSpPr>
            <p:cNvPr id="110" name="Group 81"/>
            <p:cNvGrpSpPr/>
            <p:nvPr/>
          </p:nvGrpSpPr>
          <p:grpSpPr>
            <a:xfrm>
              <a:off x="2195737" y="4293096"/>
              <a:ext cx="590225" cy="519351"/>
              <a:chOff x="5948662" y="5832878"/>
              <a:chExt cx="590225" cy="519351"/>
            </a:xfrm>
          </p:grpSpPr>
          <p:sp>
            <p:nvSpPr>
              <p:cNvPr id="115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78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TextBox 120"/>
              <p:cNvSpPr txBox="1"/>
              <p:nvPr/>
            </p:nvSpPr>
            <p:spPr>
              <a:xfrm>
                <a:off x="5948662" y="5875270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11" name="Group 263"/>
            <p:cNvGrpSpPr/>
            <p:nvPr/>
          </p:nvGrpSpPr>
          <p:grpSpPr>
            <a:xfrm>
              <a:off x="2843809" y="4005066"/>
              <a:ext cx="590225" cy="519351"/>
              <a:chOff x="5948662" y="5832880"/>
              <a:chExt cx="590225" cy="519351"/>
            </a:xfrm>
          </p:grpSpPr>
          <p:sp>
            <p:nvSpPr>
              <p:cNvPr id="113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80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TextBox 118"/>
              <p:cNvSpPr txBox="1"/>
              <p:nvPr/>
            </p:nvSpPr>
            <p:spPr>
              <a:xfrm>
                <a:off x="5948662" y="5875271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12" name="Straight Connector 116"/>
            <p:cNvCxnSpPr/>
            <p:nvPr/>
          </p:nvCxnSpPr>
          <p:spPr>
            <a:xfrm>
              <a:off x="2819400" y="4410075"/>
              <a:ext cx="171450" cy="32385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grpSp>
        <p:nvGrpSpPr>
          <p:cNvPr id="117" name="Group 302"/>
          <p:cNvGrpSpPr/>
          <p:nvPr/>
        </p:nvGrpSpPr>
        <p:grpSpPr>
          <a:xfrm rot="20719406">
            <a:off x="3562127" y="3718154"/>
            <a:ext cx="1238297" cy="807381"/>
            <a:chOff x="2195737" y="4005066"/>
            <a:chExt cx="1238297" cy="807381"/>
          </a:xfrm>
        </p:grpSpPr>
        <p:cxnSp>
          <p:nvCxnSpPr>
            <p:cNvPr id="118" name="Straight Connector 122"/>
            <p:cNvCxnSpPr/>
            <p:nvPr/>
          </p:nvCxnSpPr>
          <p:spPr>
            <a:xfrm flipH="1">
              <a:off x="2699792" y="4381500"/>
              <a:ext cx="186283" cy="8801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grpSp>
          <p:nvGrpSpPr>
            <p:cNvPr id="119" name="Group 81"/>
            <p:cNvGrpSpPr/>
            <p:nvPr/>
          </p:nvGrpSpPr>
          <p:grpSpPr>
            <a:xfrm>
              <a:off x="2195737" y="4293096"/>
              <a:ext cx="590225" cy="519351"/>
              <a:chOff x="5948662" y="5832878"/>
              <a:chExt cx="590225" cy="519351"/>
            </a:xfrm>
          </p:grpSpPr>
          <p:sp>
            <p:nvSpPr>
              <p:cNvPr id="124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78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TextBox 129"/>
              <p:cNvSpPr txBox="1"/>
              <p:nvPr/>
            </p:nvSpPr>
            <p:spPr>
              <a:xfrm>
                <a:off x="5948662" y="5875270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0" name="Group 263"/>
            <p:cNvGrpSpPr/>
            <p:nvPr/>
          </p:nvGrpSpPr>
          <p:grpSpPr>
            <a:xfrm>
              <a:off x="2843809" y="4005066"/>
              <a:ext cx="590225" cy="519351"/>
              <a:chOff x="5948662" y="5832880"/>
              <a:chExt cx="590225" cy="519351"/>
            </a:xfrm>
          </p:grpSpPr>
          <p:sp>
            <p:nvSpPr>
              <p:cNvPr id="122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80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TextBox 127"/>
              <p:cNvSpPr txBox="1"/>
              <p:nvPr/>
            </p:nvSpPr>
            <p:spPr>
              <a:xfrm>
                <a:off x="5948662" y="5875271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21" name="Straight Connector 125"/>
            <p:cNvCxnSpPr/>
            <p:nvPr/>
          </p:nvCxnSpPr>
          <p:spPr>
            <a:xfrm>
              <a:off x="2819400" y="4410075"/>
              <a:ext cx="171450" cy="32385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grpSp>
        <p:nvGrpSpPr>
          <p:cNvPr id="126" name="Group 311"/>
          <p:cNvGrpSpPr/>
          <p:nvPr/>
        </p:nvGrpSpPr>
        <p:grpSpPr>
          <a:xfrm rot="20719406">
            <a:off x="4580535" y="3747102"/>
            <a:ext cx="1238297" cy="807381"/>
            <a:chOff x="2195737" y="4005066"/>
            <a:chExt cx="1238297" cy="807381"/>
          </a:xfrm>
        </p:grpSpPr>
        <p:cxnSp>
          <p:nvCxnSpPr>
            <p:cNvPr id="127" name="Straight Connector 131"/>
            <p:cNvCxnSpPr/>
            <p:nvPr/>
          </p:nvCxnSpPr>
          <p:spPr>
            <a:xfrm flipH="1">
              <a:off x="2699792" y="4381500"/>
              <a:ext cx="186283" cy="88018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  <p:grpSp>
          <p:nvGrpSpPr>
            <p:cNvPr id="128" name="Group 81"/>
            <p:cNvGrpSpPr/>
            <p:nvPr/>
          </p:nvGrpSpPr>
          <p:grpSpPr>
            <a:xfrm>
              <a:off x="2195737" y="4293096"/>
              <a:ext cx="590225" cy="519351"/>
              <a:chOff x="5948662" y="5832878"/>
              <a:chExt cx="590225" cy="519351"/>
            </a:xfrm>
          </p:grpSpPr>
          <p:sp>
            <p:nvSpPr>
              <p:cNvPr id="133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78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TextBox 138"/>
              <p:cNvSpPr txBox="1"/>
              <p:nvPr/>
            </p:nvSpPr>
            <p:spPr>
              <a:xfrm>
                <a:off x="5948662" y="5875270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9" name="Group 263"/>
            <p:cNvGrpSpPr/>
            <p:nvPr/>
          </p:nvGrpSpPr>
          <p:grpSpPr>
            <a:xfrm>
              <a:off x="2843809" y="4005066"/>
              <a:ext cx="590225" cy="519351"/>
              <a:chOff x="5948662" y="5832880"/>
              <a:chExt cx="590225" cy="519351"/>
            </a:xfrm>
          </p:grpSpPr>
          <p:sp>
            <p:nvSpPr>
              <p:cNvPr id="131" name="Oval 948"/>
              <p:cNvSpPr>
                <a:spLocks noChangeAspect="1" noChangeArrowheads="1"/>
              </p:cNvSpPr>
              <p:nvPr/>
            </p:nvSpPr>
            <p:spPr bwMode="auto">
              <a:xfrm>
                <a:off x="5964217" y="5832880"/>
                <a:ext cx="560070" cy="519351"/>
              </a:xfrm>
              <a:prstGeom prst="ellipse">
                <a:avLst/>
              </a:prstGeom>
              <a:solidFill>
                <a:srgbClr val="CCFFCC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TextBox 136"/>
              <p:cNvSpPr txBox="1"/>
              <p:nvPr/>
            </p:nvSpPr>
            <p:spPr>
              <a:xfrm>
                <a:off x="5948662" y="5875271"/>
                <a:ext cx="5902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75 kW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tower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30" name="Straight Connector 134"/>
            <p:cNvCxnSpPr/>
            <p:nvPr/>
          </p:nvCxnSpPr>
          <p:spPr>
            <a:xfrm>
              <a:off x="2819400" y="4410075"/>
              <a:ext cx="171450" cy="323850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37" name="TextBox 139"/>
          <p:cNvSpPr txBox="1"/>
          <p:nvPr/>
        </p:nvSpPr>
        <p:spPr>
          <a:xfrm>
            <a:off x="6516216" y="4369668"/>
            <a:ext cx="1411560" cy="523220"/>
          </a:xfrm>
          <a:prstGeom prst="rect">
            <a:avLst/>
          </a:prstGeom>
          <a:solidFill>
            <a:srgbClr val="CCFFCC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3x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existing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150 kW SSAs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45" name="Text Box 11"/>
          <p:cNvSpPr txBox="1">
            <a:spLocks noChangeArrowheads="1"/>
          </p:cNvSpPr>
          <p:nvPr/>
        </p:nvSpPr>
        <p:spPr bwMode="auto">
          <a:xfrm>
            <a:off x="5580112" y="5233764"/>
            <a:ext cx="7505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Cell 25</a:t>
            </a:r>
          </a:p>
        </p:txBody>
      </p:sp>
      <p:sp>
        <p:nvSpPr>
          <p:cNvPr id="146" name="TextBox 152"/>
          <p:cNvSpPr txBox="1"/>
          <p:nvPr/>
        </p:nvSpPr>
        <p:spPr>
          <a:xfrm>
            <a:off x="4139952" y="2333551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-7 dB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47" name="TextBox 153"/>
          <p:cNvSpPr txBox="1"/>
          <p:nvPr/>
        </p:nvSpPr>
        <p:spPr>
          <a:xfrm>
            <a:off x="5364088" y="226154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-7 dB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cxnSp>
        <p:nvCxnSpPr>
          <p:cNvPr id="148" name="Straight Arrow Connector 148"/>
          <p:cNvCxnSpPr/>
          <p:nvPr/>
        </p:nvCxnSpPr>
        <p:spPr>
          <a:xfrm>
            <a:off x="5420668" y="4864283"/>
            <a:ext cx="0" cy="211832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tailEnd type="triangle"/>
          </a:ln>
          <a:effectLst/>
        </p:spPr>
      </p:cxnSp>
      <p:cxnSp>
        <p:nvCxnSpPr>
          <p:cNvPr id="149" name="Straight Arrow Connector 148"/>
          <p:cNvCxnSpPr>
            <a:stCxn id="17" idx="7"/>
          </p:cNvCxnSpPr>
          <p:nvPr/>
        </p:nvCxnSpPr>
        <p:spPr>
          <a:xfrm>
            <a:off x="7814787" y="1522582"/>
            <a:ext cx="237261" cy="146873"/>
          </a:xfrm>
          <a:prstGeom prst="straightConnector1">
            <a:avLst/>
          </a:prstGeom>
          <a:noFill/>
          <a:ln w="57150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triangle" w="med" len="med"/>
          </a:ln>
          <a:effectLst/>
        </p:spPr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0C64577-4F80-4CFC-8C87-E1FBEA76113F}"/>
              </a:ext>
            </a:extLst>
          </p:cNvPr>
          <p:cNvGrpSpPr/>
          <p:nvPr/>
        </p:nvGrpSpPr>
        <p:grpSpPr>
          <a:xfrm>
            <a:off x="1125833" y="4880377"/>
            <a:ext cx="3584441" cy="450868"/>
            <a:chOff x="693785" y="5039722"/>
            <a:chExt cx="3584441" cy="450868"/>
          </a:xfrm>
        </p:grpSpPr>
        <p:sp>
          <p:nvSpPr>
            <p:cNvPr id="151" name="TextBox 144"/>
            <p:cNvSpPr txBox="1"/>
            <p:nvPr/>
          </p:nvSpPr>
          <p:spPr>
            <a:xfrm>
              <a:off x="693785" y="5039722"/>
              <a:ext cx="2736304" cy="27699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0066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Space for 4</a:t>
              </a:r>
              <a:r>
                <a:rPr kumimoji="0" lang="en-US" sz="1200" b="1" i="0" u="none" strike="noStrike" kern="0" cap="none" spc="0" normalizeH="0" baseline="3000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th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harmonic RF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</a:rPr>
                <a:t>system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8173565D-D0DD-41A1-B18E-FB68799676A1}"/>
                </a:ext>
              </a:extLst>
            </p:cNvPr>
            <p:cNvCxnSpPr>
              <a:cxnSpLocks/>
              <a:stCxn id="151" idx="3"/>
            </p:cNvCxnSpPr>
            <p:nvPr/>
          </p:nvCxnSpPr>
          <p:spPr>
            <a:xfrm>
              <a:off x="3430089" y="5178222"/>
              <a:ext cx="473063" cy="88028"/>
            </a:xfrm>
            <a:prstGeom prst="straightConnector1">
              <a:avLst/>
            </a:prstGeom>
            <a:ln w="28575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1">
              <a:extLst>
                <a:ext uri="{FF2B5EF4-FFF2-40B4-BE49-F238E27FC236}">
                  <a16:creationId xmlns:a16="http://schemas.microsoft.com/office/drawing/2014/main" id="{F95F94CF-9356-41FC-A796-7EBEBC5CC765}"/>
                </a:ext>
              </a:extLst>
            </p:cNvPr>
            <p:cNvGrpSpPr/>
            <p:nvPr/>
          </p:nvGrpSpPr>
          <p:grpSpPr>
            <a:xfrm>
              <a:off x="3879097" y="5310329"/>
              <a:ext cx="399129" cy="180261"/>
              <a:chOff x="3879097" y="5310329"/>
              <a:chExt cx="399129" cy="180261"/>
            </a:xfrm>
          </p:grpSpPr>
          <p:sp>
            <p:nvSpPr>
              <p:cNvPr id="154" name="AutoShape 755"/>
              <p:cNvSpPr>
                <a:spLocks noChangeArrowheads="1"/>
              </p:cNvSpPr>
              <p:nvPr/>
            </p:nvSpPr>
            <p:spPr bwMode="auto">
              <a:xfrm flipV="1">
                <a:off x="3879097" y="531032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AutoShape 755"/>
              <p:cNvSpPr>
                <a:spLocks noChangeArrowheads="1"/>
              </p:cNvSpPr>
              <p:nvPr/>
            </p:nvSpPr>
            <p:spPr bwMode="auto">
              <a:xfrm flipV="1">
                <a:off x="3988064" y="531032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AutoShape 755">
                <a:extLst>
                  <a:ext uri="{FF2B5EF4-FFF2-40B4-BE49-F238E27FC236}">
                    <a16:creationId xmlns:a16="http://schemas.microsoft.com/office/drawing/2014/main" id="{35F3E823-48F4-4055-AD94-811E95537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093740" y="5317649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AutoShape 755">
                <a:extLst>
                  <a:ext uri="{FF2B5EF4-FFF2-40B4-BE49-F238E27FC236}">
                    <a16:creationId xmlns:a16="http://schemas.microsoft.com/office/drawing/2014/main" id="{94396EB7-50D5-4B15-B1F4-46722C6C6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200208" y="5314510"/>
                <a:ext cx="78018" cy="172941"/>
              </a:xfrm>
              <a:prstGeom prst="octagon">
                <a:avLst>
                  <a:gd name="adj" fmla="val 29287"/>
                </a:avLst>
              </a:prstGeom>
              <a:solidFill>
                <a:srgbClr val="FF9900"/>
              </a:solidFill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98" name="TextBox 143"/>
          <p:cNvSpPr txBox="1"/>
          <p:nvPr/>
        </p:nvSpPr>
        <p:spPr>
          <a:xfrm>
            <a:off x="4427984" y="985292"/>
            <a:ext cx="1152128" cy="830997"/>
          </a:xfrm>
          <a:prstGeom prst="rect">
            <a:avLst/>
          </a:prstGeom>
          <a:noFill/>
          <a:ln>
            <a:solidFill>
              <a:srgbClr val="4E5B99"/>
            </a:solidFill>
          </a:ln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Symmetric 3dB</a:t>
            </a:r>
            <a:r>
              <a:rPr kumimoji="0" lang="en-US" sz="1200" i="0" u="none" strike="noStrike" kern="0" cap="none" spc="0" normalizeH="0" noProof="0" dirty="0" smtClean="0">
                <a:ln>
                  <a:noFill/>
                </a:ln>
                <a:solidFill>
                  <a:srgbClr val="132577"/>
                </a:solidFill>
                <a:effectLst/>
                <a:uLnTx/>
                <a:uFillTx/>
              </a:rPr>
              <a:t> splitting using existing magic T’s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</a:endParaRPr>
          </a:p>
        </p:txBody>
      </p:sp>
      <p:pic>
        <p:nvPicPr>
          <p:cNvPr id="160" name="Picture 1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691" y="1437769"/>
            <a:ext cx="2840918" cy="12223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61" name="Picture 160" descr="C:\Users\jacob\Documents\WORKSHOPS\ESLS\2011\DSC_0152 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618" y="2781201"/>
            <a:ext cx="2316073" cy="18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>
            <a:stCxn id="160" idx="3"/>
          </p:cNvCxnSpPr>
          <p:nvPr/>
        </p:nvCxnSpPr>
        <p:spPr>
          <a:xfrm>
            <a:off x="2993609" y="2048957"/>
            <a:ext cx="533035" cy="6032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06012" y="1405416"/>
            <a:ext cx="2551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66"/>
                </a:solidFill>
              </a:rPr>
              <a:t>1.1 MW Thales klystron</a:t>
            </a:r>
            <a:endParaRPr lang="en-GB" sz="1600" b="1" dirty="0">
              <a:solidFill>
                <a:srgbClr val="000066"/>
              </a:solidFill>
            </a:endParaRPr>
          </a:p>
        </p:txBody>
      </p:sp>
      <p:cxnSp>
        <p:nvCxnSpPr>
          <p:cNvPr id="162" name="Straight Arrow Connector 161"/>
          <p:cNvCxnSpPr/>
          <p:nvPr/>
        </p:nvCxnSpPr>
        <p:spPr>
          <a:xfrm>
            <a:off x="2999052" y="3665428"/>
            <a:ext cx="808912" cy="2770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9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RF parameters for ESRF-EBS upgrade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26th ESLS RF – at Elettra, Tireste  -  8-9 November 2023  -   Jörn Jacob &amp; al.</a:t>
            </a:r>
            <a:endParaRPr lang="en-US" dirty="0"/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>
                <a:tab pos="46640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energy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loss:	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3.2 MeV/turn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98D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2" indent="258763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pitchFamily="2" charset="2"/>
              <a:buChar char="F"/>
              <a:tabLst>
                <a:tab pos="466407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loss from dipole radiation: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2.5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MeV/turn</a:t>
            </a:r>
          </a:p>
          <a:p>
            <a:pPr marL="273050" marR="0" lvl="2" indent="258763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Wingdings" pitchFamily="2" charset="2"/>
              <a:buChar char="F"/>
              <a:tabLst>
                <a:tab pos="4664075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loss from ID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radiation, up to: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0.7 MeV/turn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>
                <a:tab pos="46640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Nominal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RF Voltage:	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MV</a:t>
            </a:r>
          </a:p>
          <a:p>
            <a:pPr lvl="0">
              <a:spcBef>
                <a:spcPts val="1200"/>
              </a:spcBef>
              <a:tabLst>
                <a:tab pos="4664075" algn="l"/>
              </a:tabLst>
              <a:defRPr/>
            </a:pPr>
            <a:r>
              <a:rPr lang="en-US" sz="1600" dirty="0">
                <a:solidFill>
                  <a:srgbClr val="0098D4"/>
                </a:solidFill>
              </a:rPr>
              <a:t>13 HOM damped cavities: 	</a:t>
            </a:r>
            <a:r>
              <a:rPr lang="en-US" sz="1400" b="0" dirty="0" smtClean="0">
                <a:solidFill>
                  <a:schemeClr val="tx1"/>
                </a:solidFill>
              </a:rPr>
              <a:t>0.5 MV to 0.75 MV/unit</a:t>
            </a:r>
            <a:endParaRPr lang="en-US" sz="1400" b="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>
                <a:tab pos="4664075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Nominal stored current: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8D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>
                <a:tab pos="4664075" algn="l"/>
              </a:tabLst>
              <a:defRPr/>
            </a:pPr>
            <a:r>
              <a:rPr lang="en-US" sz="1600" b="1" dirty="0" smtClean="0">
                <a:solidFill>
                  <a:srgbClr val="0098D4"/>
                </a:solidFill>
              </a:rPr>
              <a:t>EBS </a:t>
            </a:r>
            <a:r>
              <a:rPr lang="en-US" sz="1600" b="1" dirty="0">
                <a:solidFill>
                  <a:srgbClr val="0098D4"/>
                </a:solidFill>
              </a:rPr>
              <a:t>30 % less total RF </a:t>
            </a:r>
            <a:r>
              <a:rPr lang="en-US" sz="1600" b="1" dirty="0" smtClean="0">
                <a:solidFill>
                  <a:srgbClr val="0098D4"/>
                </a:solidFill>
              </a:rPr>
              <a:t>power than old machine: </a:t>
            </a:r>
            <a:r>
              <a:rPr lang="en-US" sz="1600" b="1" dirty="0" smtClean="0">
                <a:solidFill>
                  <a:srgbClr val="0098D4"/>
                </a:solidFill>
                <a:sym typeface="Symbol" panose="05050102010706020507" pitchFamily="18" charset="2"/>
              </a:rPr>
              <a:t> </a:t>
            </a:r>
            <a:r>
              <a:rPr lang="en-US" sz="1600" b="1" dirty="0">
                <a:solidFill>
                  <a:srgbClr val="0098D4"/>
                </a:solidFill>
              </a:rPr>
              <a:t>1</a:t>
            </a:r>
            <a:r>
              <a:rPr lang="en-US" sz="1600" b="1" dirty="0">
                <a:solidFill>
                  <a:srgbClr val="0098D4"/>
                </a:solidFill>
                <a:sym typeface="Symbol" panose="05050102010706020507" pitchFamily="18" charset="2"/>
              </a:rPr>
              <a:t> </a:t>
            </a:r>
            <a:r>
              <a:rPr lang="en-US" sz="1600" b="1" dirty="0">
                <a:solidFill>
                  <a:srgbClr val="0098D4"/>
                </a:solidFill>
              </a:rPr>
              <a:t>MW at </a:t>
            </a:r>
            <a:r>
              <a:rPr lang="en-US" sz="1600" b="1" dirty="0" smtClean="0">
                <a:solidFill>
                  <a:srgbClr val="0098D4"/>
                </a:solidFill>
              </a:rPr>
              <a:t>nominal 200 </a:t>
            </a:r>
            <a:r>
              <a:rPr lang="en-US" sz="1600" b="1" dirty="0">
                <a:solidFill>
                  <a:srgbClr val="0098D4"/>
                </a:solidFill>
              </a:rPr>
              <a:t>mA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98D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1" indent="258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 typeface="Wingdings" pitchFamily="2" charset="2"/>
              <a:buChar char="F"/>
              <a:tabLst>
                <a:tab pos="4394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>
                <a:tab pos="4394200" algn="l"/>
              </a:tabLst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98D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HOM damped single cell cavities </a:t>
            </a:r>
            <a:r>
              <a:rPr lang="en-GB" dirty="0" smtClean="0"/>
              <a:t>         13 units on the storage 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smtClean="0"/>
              <a:t>26th ESLS RF – at Elettra, Tireste  -  8-9 November 2023  -   Jörn Jacob &amp; al.</a:t>
            </a:r>
            <a:endParaRPr lang="en-US" dirty="0"/>
          </a:p>
        </p:txBody>
      </p:sp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240536"/>
              </p:ext>
            </p:extLst>
          </p:nvPr>
        </p:nvGraphicFramePr>
        <p:xfrm>
          <a:off x="4031319" y="632892"/>
          <a:ext cx="4949668" cy="2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r:id="rId3" imgW="8466667" imgH="4667902" progId="">
                  <p:embed/>
                </p:oleObj>
              </mc:Choice>
              <mc:Fallback>
                <p:oleObj r:id="rId3" imgW="8466667" imgH="4667902" progId="">
                  <p:embed/>
                  <p:pic>
                    <p:nvPicPr>
                      <p:cNvPr id="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1319" y="632892"/>
                        <a:ext cx="4949668" cy="2728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171AF57-69C7-4549-BB92-01E950EC7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388222"/>
              </p:ext>
            </p:extLst>
          </p:nvPr>
        </p:nvGraphicFramePr>
        <p:xfrm>
          <a:off x="4067944" y="3361556"/>
          <a:ext cx="4913042" cy="199735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70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6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9713">
                <a:tc>
                  <a:txBody>
                    <a:bodyPr/>
                    <a:lstStyle/>
                    <a:p>
                      <a:pPr marL="534988" indent="-534988" algn="ctr"/>
                      <a:r>
                        <a:rPr lang="en-US" sz="1100" b="0" baseline="0" dirty="0" err="1">
                          <a:solidFill>
                            <a:srgbClr val="132577"/>
                          </a:solidFill>
                        </a:rPr>
                        <a:t>f</a:t>
                      </a:r>
                      <a:r>
                        <a:rPr lang="en-US" sz="1100" baseline="-25000" dirty="0" err="1">
                          <a:solidFill>
                            <a:srgbClr val="132577"/>
                          </a:solidFill>
                        </a:rPr>
                        <a:t>res</a:t>
                      </a:r>
                      <a:r>
                        <a:rPr lang="en-US" sz="1100" baseline="0" dirty="0">
                          <a:solidFill>
                            <a:srgbClr val="132577"/>
                          </a:solidFill>
                        </a:rPr>
                        <a:t> 	</a:t>
                      </a:r>
                      <a:endParaRPr lang="en-GB" sz="1100" b="1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132577"/>
                          </a:solidFill>
                        </a:rPr>
                        <a:t>352.372</a:t>
                      </a:r>
                      <a:endParaRPr lang="en-GB" sz="1100" b="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132577"/>
                          </a:solidFill>
                        </a:rPr>
                        <a:t>MHz</a:t>
                      </a:r>
                      <a:endParaRPr lang="en-GB" sz="1100" b="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71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132577"/>
                          </a:solidFill>
                        </a:rPr>
                        <a:t>Q</a:t>
                      </a:r>
                      <a:r>
                        <a:rPr lang="en-US" sz="1100" baseline="-25000" dirty="0">
                          <a:solidFill>
                            <a:srgbClr val="132577"/>
                          </a:solidFill>
                        </a:rPr>
                        <a:t>0</a:t>
                      </a:r>
                      <a:endParaRPr lang="en-GB" sz="1100" b="1" baseline="-2500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132577"/>
                          </a:solidFill>
                        </a:rPr>
                        <a:t>35700</a:t>
                      </a:r>
                      <a:endParaRPr lang="en-GB" sz="1100" b="1" dirty="0">
                        <a:solidFill>
                          <a:srgbClr val="13257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rgbClr val="132577"/>
                          </a:solidFill>
                        </a:rPr>
                        <a:t>(measured)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1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132577"/>
                          </a:solidFill>
                        </a:rPr>
                        <a:t>R/Q</a:t>
                      </a:r>
                      <a:endParaRPr lang="en-GB" sz="1100" b="1" baseline="-2500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rgbClr val="132577"/>
                          </a:solidFill>
                        </a:rPr>
                        <a:t>145</a:t>
                      </a:r>
                      <a:endParaRPr lang="en-GB" sz="1100" b="1" dirty="0">
                        <a:solidFill>
                          <a:srgbClr val="13257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rgbClr val="132577"/>
                          </a:solidFill>
                          <a:sym typeface="Symbol" panose="05050102010706020507" pitchFamily="18" charset="2"/>
                        </a:rPr>
                        <a:t></a:t>
                      </a:r>
                      <a:endParaRPr lang="en-GB" sz="1100" b="1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3979453"/>
                  </a:ext>
                </a:extLst>
              </a:tr>
              <a:tr h="289713"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 err="1">
                          <a:solidFill>
                            <a:srgbClr val="132577"/>
                          </a:solidFill>
                        </a:rPr>
                        <a:t>R</a:t>
                      </a:r>
                      <a:r>
                        <a:rPr lang="en-GB" sz="1100" b="0" i="0" baseline="-25000" dirty="0" err="1">
                          <a:solidFill>
                            <a:srgbClr val="132577"/>
                          </a:solidFill>
                        </a:rPr>
                        <a:t>s</a:t>
                      </a:r>
                      <a:endParaRPr lang="en-GB" sz="1100" b="0" i="0" baseline="-2500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132577"/>
                          </a:solidFill>
                          <a:sym typeface="Symbol" panose="05050102010706020507" pitchFamily="18" charset="2"/>
                        </a:rPr>
                        <a:t> </a:t>
                      </a:r>
                      <a:r>
                        <a:rPr lang="en-GB" sz="1100" b="0" i="0" dirty="0">
                          <a:solidFill>
                            <a:srgbClr val="132577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solidFill>
                            <a:srgbClr val="132577"/>
                          </a:solidFill>
                        </a:rPr>
                        <a:t>M</a:t>
                      </a:r>
                      <a:r>
                        <a:rPr lang="en-GB" sz="1100" dirty="0">
                          <a:solidFill>
                            <a:srgbClr val="132577"/>
                          </a:solidFill>
                          <a:sym typeface="Symbol" panose="05050102010706020507" pitchFamily="18" charset="2"/>
                        </a:rPr>
                        <a:t></a:t>
                      </a:r>
                      <a:endParaRPr lang="en-GB" sz="1100" b="0" i="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06538353"/>
                  </a:ext>
                </a:extLst>
              </a:tr>
              <a:tr h="28971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132577"/>
                          </a:solidFill>
                        </a:rPr>
                        <a:t>Tuning range</a:t>
                      </a:r>
                      <a:endParaRPr lang="en-GB" sz="1100" b="1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132577"/>
                          </a:solidFill>
                        </a:rPr>
                        <a:t>-350 / +900</a:t>
                      </a:r>
                      <a:endParaRPr lang="en-GB" sz="1100" b="1" dirty="0">
                        <a:solidFill>
                          <a:srgbClr val="13257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132577"/>
                          </a:solidFill>
                        </a:rPr>
                        <a:t>kHz</a:t>
                      </a:r>
                      <a:endParaRPr lang="en-GB" sz="1100" b="1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713"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err="1">
                          <a:solidFill>
                            <a:srgbClr val="132577"/>
                          </a:solidFill>
                        </a:rPr>
                        <a:t>V</a:t>
                      </a:r>
                      <a:r>
                        <a:rPr lang="en-GB" sz="1100" b="0" baseline="-25000" dirty="0" err="1">
                          <a:solidFill>
                            <a:srgbClr val="132577"/>
                          </a:solidFill>
                        </a:rPr>
                        <a:t>acc</a:t>
                      </a:r>
                      <a:r>
                        <a:rPr lang="en-GB" sz="1100" b="0" dirty="0">
                          <a:solidFill>
                            <a:srgbClr val="132577"/>
                          </a:solidFill>
                        </a:rPr>
                        <a:t> nominal / max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rgbClr val="132577"/>
                          </a:solidFill>
                        </a:rPr>
                        <a:t>500 / 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 smtClean="0">
                          <a:solidFill>
                            <a:srgbClr val="132577"/>
                          </a:solidFill>
                        </a:rPr>
                        <a:t>kV</a:t>
                      </a:r>
                      <a:endParaRPr lang="en-GB" sz="1100" b="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38046658"/>
                  </a:ext>
                </a:extLst>
              </a:tr>
              <a:tr h="239528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rgbClr val="132577"/>
                          </a:solidFill>
                        </a:rPr>
                        <a:t>Coupling </a:t>
                      </a:r>
                      <a:r>
                        <a:rPr lang="en-US" sz="1100" b="0" dirty="0" smtClean="0">
                          <a:solidFill>
                            <a:srgbClr val="132577"/>
                          </a:solidFill>
                          <a:sym typeface="Symbol" panose="05050102010706020507" pitchFamily="18" charset="2"/>
                        </a:rPr>
                        <a:t></a:t>
                      </a:r>
                      <a:endParaRPr lang="en-GB" sz="1100" b="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rgbClr val="132577"/>
                          </a:solidFill>
                        </a:rPr>
                        <a:t>2.8</a:t>
                      </a:r>
                      <a:endParaRPr lang="en-GB" sz="1100" b="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rgbClr val="132577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8701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7504" y="4357944"/>
            <a:ext cx="1400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132577"/>
                </a:solidFill>
              </a:rPr>
              <a:t>[ESRF design by </a:t>
            </a:r>
            <a:r>
              <a:rPr lang="en-US" sz="1200" b="1" i="1" dirty="0" smtClean="0">
                <a:solidFill>
                  <a:srgbClr val="132577"/>
                </a:solidFill>
              </a:rPr>
              <a:t>Vincent </a:t>
            </a:r>
            <a:r>
              <a:rPr lang="en-US" sz="1200" b="1" i="1" dirty="0">
                <a:solidFill>
                  <a:srgbClr val="132577"/>
                </a:solidFill>
              </a:rPr>
              <a:t>Serrière]</a:t>
            </a:r>
            <a:endParaRPr lang="en-GB" sz="1200" b="1" i="1" dirty="0">
              <a:solidFill>
                <a:srgbClr val="132577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3324"/>
            <a:ext cx="3844176" cy="304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system – power levels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9" name="TextBox 8"/>
          <p:cNvSpPr txBox="1"/>
          <p:nvPr/>
        </p:nvSpPr>
        <p:spPr>
          <a:xfrm>
            <a:off x="727200" y="3516822"/>
            <a:ext cx="770436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1793875" algn="l"/>
                <a:tab pos="3948113" algn="l"/>
              </a:tabLst>
            </a:pPr>
            <a:r>
              <a:rPr lang="en-US" sz="1400" b="1" dirty="0" smtClean="0"/>
              <a:t>To give an idea: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75" algn="l"/>
                <a:tab pos="3948113" algn="l"/>
              </a:tabLst>
            </a:pPr>
            <a:r>
              <a:rPr lang="en-US" sz="1400" dirty="0" smtClean="0"/>
              <a:t>Cavity dissipation: 	P</a:t>
            </a:r>
            <a:r>
              <a:rPr lang="en-US" sz="1400" baseline="-25000" dirty="0" smtClean="0"/>
              <a:t>c</a:t>
            </a:r>
            <a:r>
              <a:rPr lang="en-US" sz="1400" dirty="0" smtClean="0"/>
              <a:t> = V</a:t>
            </a:r>
            <a:r>
              <a:rPr lang="en-US" sz="1400" baseline="-25000" dirty="0" smtClean="0"/>
              <a:t>acc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/ (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cav</a:t>
            </a:r>
            <a:r>
              <a:rPr lang="en-US" sz="1400" dirty="0" smtClean="0"/>
              <a:t> x 2R</a:t>
            </a:r>
            <a:r>
              <a:rPr lang="en-US" sz="1400" baseline="-25000" dirty="0" smtClean="0"/>
              <a:t>s</a:t>
            </a:r>
            <a:r>
              <a:rPr lang="en-US" sz="1400" dirty="0" smtClean="0"/>
              <a:t>)	= 300 … 400 kW (including reflected power)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75" algn="l"/>
                <a:tab pos="3948113" algn="l"/>
              </a:tabLst>
            </a:pPr>
            <a:r>
              <a:rPr lang="en-US" sz="1400" dirty="0" smtClean="0"/>
              <a:t>Beam power: 	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beam</a:t>
            </a:r>
            <a:r>
              <a:rPr lang="en-US" sz="1400" dirty="0" smtClean="0"/>
              <a:t> = </a:t>
            </a:r>
            <a:r>
              <a:rPr lang="en-US" sz="1400" dirty="0" err="1" smtClean="0"/>
              <a:t>I</a:t>
            </a:r>
            <a:r>
              <a:rPr lang="en-US" sz="1400" baseline="-25000" dirty="0" err="1" smtClean="0"/>
              <a:t>beam</a:t>
            </a:r>
            <a:r>
              <a:rPr lang="en-US" sz="1400" dirty="0" smtClean="0"/>
              <a:t> x </a:t>
            </a:r>
            <a:r>
              <a:rPr lang="en-US" sz="1400" dirty="0" err="1" smtClean="0"/>
              <a:t>U</a:t>
            </a:r>
            <a:r>
              <a:rPr lang="en-US" sz="1400" baseline="-25000" dirty="0" err="1" smtClean="0"/>
              <a:t>tot</a:t>
            </a:r>
            <a:r>
              <a:rPr lang="en-US" sz="1400" dirty="0" smtClean="0"/>
              <a:t>/e,      	= 500 … 700 kW at 200 mA</a:t>
            </a:r>
          </a:p>
          <a:p>
            <a:pPr>
              <a:spcAft>
                <a:spcPts val="600"/>
              </a:spcAft>
              <a:tabLst>
                <a:tab pos="265113" algn="l"/>
              </a:tabLst>
            </a:pPr>
            <a:r>
              <a:rPr lang="en-US" sz="1100" dirty="0" smtClean="0"/>
              <a:t>	(</a:t>
            </a:r>
            <a:r>
              <a:rPr lang="en-US" sz="1100" dirty="0" err="1" smtClean="0"/>
              <a:t>U</a:t>
            </a:r>
            <a:r>
              <a:rPr lang="en-US" sz="1100" baseline="-25000" dirty="0" err="1" smtClean="0"/>
              <a:t>tot</a:t>
            </a:r>
            <a:r>
              <a:rPr lang="en-US" sz="1100" dirty="0" smtClean="0"/>
              <a:t> </a:t>
            </a:r>
            <a:r>
              <a:rPr lang="en-US" sz="1100" dirty="0"/>
              <a:t>= U</a:t>
            </a:r>
            <a:r>
              <a:rPr lang="en-US" sz="1100" baseline="-25000" dirty="0"/>
              <a:t>0</a:t>
            </a:r>
            <a:r>
              <a:rPr lang="en-US" sz="1100" dirty="0"/>
              <a:t> </a:t>
            </a:r>
            <a:r>
              <a:rPr lang="en-US" sz="1100" dirty="0" smtClean="0"/>
              <a:t>+ U</a:t>
            </a:r>
            <a:r>
              <a:rPr lang="en-US" sz="1100" baseline="-25000" dirty="0" smtClean="0"/>
              <a:t>ID </a:t>
            </a:r>
            <a:r>
              <a:rPr lang="en-US" sz="1100" dirty="0" smtClean="0"/>
              <a:t>,  U</a:t>
            </a:r>
            <a:r>
              <a:rPr lang="en-US" sz="1100" baseline="-25000" dirty="0" smtClean="0"/>
              <a:t>0</a:t>
            </a:r>
            <a:r>
              <a:rPr lang="en-US" sz="1100" dirty="0" smtClean="0"/>
              <a:t> = 2.5 MeV/turn, U</a:t>
            </a:r>
            <a:r>
              <a:rPr lang="en-US" sz="1100" baseline="-25000" dirty="0" smtClean="0"/>
              <a:t>ID </a:t>
            </a:r>
            <a:r>
              <a:rPr lang="en-US" sz="1100" dirty="0" smtClean="0"/>
              <a:t>= 0…1 MeV/turn)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75" algn="l"/>
                <a:tab pos="3948113" algn="l"/>
              </a:tabLst>
            </a:pPr>
            <a:r>
              <a:rPr lang="en-US" sz="1400" dirty="0" smtClean="0">
                <a:solidFill>
                  <a:prstClr val="black"/>
                </a:solidFill>
              </a:rPr>
              <a:t>Total RF  </a:t>
            </a:r>
            <a:r>
              <a:rPr lang="en-US" sz="1400" dirty="0">
                <a:solidFill>
                  <a:prstClr val="black"/>
                </a:solidFill>
              </a:rPr>
              <a:t>power: 	</a:t>
            </a:r>
            <a:r>
              <a:rPr lang="en-US" sz="1400" dirty="0" smtClean="0">
                <a:solidFill>
                  <a:prstClr val="black"/>
                </a:solidFill>
              </a:rPr>
              <a:t>     </a:t>
            </a:r>
            <a:r>
              <a:rPr lang="en-US" sz="1400" dirty="0">
                <a:solidFill>
                  <a:prstClr val="black"/>
                </a:solidFill>
              </a:rPr>
              <a:t>	= </a:t>
            </a:r>
            <a:r>
              <a:rPr lang="en-US" sz="1400" dirty="0" smtClean="0">
                <a:solidFill>
                  <a:prstClr val="black"/>
                </a:solidFill>
              </a:rPr>
              <a:t>800 </a:t>
            </a:r>
            <a:r>
              <a:rPr lang="en-US" sz="1400" dirty="0">
                <a:solidFill>
                  <a:prstClr val="black"/>
                </a:solidFill>
              </a:rPr>
              <a:t>… </a:t>
            </a:r>
            <a:r>
              <a:rPr lang="en-US" sz="1400" dirty="0" smtClean="0">
                <a:solidFill>
                  <a:prstClr val="black"/>
                </a:solidFill>
              </a:rPr>
              <a:t>1000 kW at 200 mA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75" algn="l"/>
                <a:tab pos="3948113" algn="l"/>
              </a:tabLst>
            </a:pPr>
            <a:r>
              <a:rPr lang="en-US" sz="1400" dirty="0" smtClean="0">
                <a:solidFill>
                  <a:prstClr val="black"/>
                </a:solidFill>
              </a:rPr>
              <a:t>AC to RF conversion efficiency: 	= 30% … 52 %	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75" algn="l"/>
                <a:tab pos="3948113" algn="l"/>
              </a:tabLst>
            </a:pPr>
            <a:r>
              <a:rPr lang="en-US" sz="1400" dirty="0" smtClean="0">
                <a:solidFill>
                  <a:prstClr val="black"/>
                </a:solidFill>
              </a:rPr>
              <a:t>AC power </a:t>
            </a:r>
            <a:r>
              <a:rPr lang="en-US" sz="1400" i="1" dirty="0" smtClean="0">
                <a:solidFill>
                  <a:prstClr val="black"/>
                </a:solidFill>
                <a:sym typeface="Symbol" panose="05050102010706020507" pitchFamily="18" charset="2"/>
              </a:rPr>
              <a:t></a:t>
            </a:r>
            <a:r>
              <a:rPr lang="en-US" sz="1400" i="1" dirty="0" smtClean="0">
                <a:solidFill>
                  <a:prstClr val="black"/>
                </a:solidFill>
              </a:rPr>
              <a:t> </a:t>
            </a:r>
            <a:r>
              <a:rPr lang="en-US" sz="1400" i="1" dirty="0" smtClean="0">
                <a:solidFill>
                  <a:prstClr val="black"/>
                </a:solidFill>
              </a:rPr>
              <a:t>f(</a:t>
            </a:r>
            <a:r>
              <a:rPr lang="en-US" sz="1400" i="1" dirty="0" err="1" smtClean="0">
                <a:solidFill>
                  <a:prstClr val="black"/>
                </a:solidFill>
              </a:rPr>
              <a:t>I</a:t>
            </a:r>
            <a:r>
              <a:rPr lang="en-US" sz="1400" i="1" baseline="-25000" dirty="0" err="1" smtClean="0">
                <a:solidFill>
                  <a:prstClr val="black"/>
                </a:solidFill>
              </a:rPr>
              <a:t>beam</a:t>
            </a:r>
            <a:r>
              <a:rPr lang="en-US" sz="1400" i="1" dirty="0" smtClean="0">
                <a:solidFill>
                  <a:prstClr val="black"/>
                </a:solidFill>
              </a:rPr>
              <a:t>, U</a:t>
            </a:r>
            <a:r>
              <a:rPr lang="en-US" sz="1400" i="1" baseline="-25000" dirty="0" smtClean="0">
                <a:solidFill>
                  <a:prstClr val="black"/>
                </a:solidFill>
              </a:rPr>
              <a:t>ID</a:t>
            </a:r>
            <a:r>
              <a:rPr lang="en-US" sz="1400" i="1" dirty="0" smtClean="0">
                <a:solidFill>
                  <a:prstClr val="black"/>
                </a:solidFill>
              </a:rPr>
              <a:t>):</a:t>
            </a:r>
            <a:r>
              <a:rPr lang="en-US" sz="1400" dirty="0" smtClean="0">
                <a:solidFill>
                  <a:prstClr val="black"/>
                </a:solidFill>
              </a:rPr>
              <a:t>	= 900 kW … 1900 kW</a:t>
            </a:r>
            <a:endParaRPr lang="en-GB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6" t="62056" r="380" b="1907"/>
          <a:stretch/>
        </p:blipFill>
        <p:spPr>
          <a:xfrm>
            <a:off x="727200" y="625971"/>
            <a:ext cx="8236800" cy="288588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 smtClean="0"/>
              <a:t>26th ESLS RF – at Elettra, Tireste  -  8-9 November 2023  -   Jörn Jacob &amp; al.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9941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Explosion of Energy cost Autumn </a:t>
            </a:r>
            <a:r>
              <a:rPr lang="en-US" dirty="0" smtClean="0"/>
              <a:t>2022 </a:t>
            </a:r>
            <a:r>
              <a:rPr lang="en-US" dirty="0" smtClean="0">
                <a:solidFill>
                  <a:schemeClr val="accent4"/>
                </a:solidFill>
                <a:sym typeface="Symbol" panose="05050102010706020507" pitchFamily="18" charset="2"/>
              </a:rPr>
              <a:t></a:t>
            </a:r>
            <a:r>
              <a:rPr lang="en-US" dirty="0" smtClean="0">
                <a:solidFill>
                  <a:schemeClr val="accent4"/>
                </a:solidFill>
              </a:rPr>
              <a:t> RF ECO Mode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66976"/>
            <a:ext cx="6516216" cy="27246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312" y="622800"/>
            <a:ext cx="8319688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tabLst>
                <a:tab pos="1793875" algn="l"/>
                <a:tab pos="3948113" algn="l"/>
              </a:tabLst>
            </a:pPr>
            <a:r>
              <a:rPr lang="en-US" sz="1600" b="1" dirty="0">
                <a:solidFill>
                  <a:prstClr val="black"/>
                </a:solidFill>
              </a:rPr>
              <a:t>P</a:t>
            </a:r>
            <a:r>
              <a:rPr lang="en-US" sz="1600" b="1" baseline="-25000" dirty="0">
                <a:solidFill>
                  <a:prstClr val="black"/>
                </a:solidFill>
              </a:rPr>
              <a:t>AC</a:t>
            </a:r>
            <a:r>
              <a:rPr lang="en-US" sz="1600" b="1" dirty="0">
                <a:solidFill>
                  <a:prstClr val="black"/>
                </a:solidFill>
              </a:rPr>
              <a:t> = [ </a:t>
            </a:r>
            <a:r>
              <a:rPr lang="en-US" sz="1600" b="1" dirty="0">
                <a:solidFill>
                  <a:srgbClr val="00B050"/>
                </a:solidFill>
              </a:rPr>
              <a:t>V</a:t>
            </a:r>
            <a:r>
              <a:rPr lang="en-US" sz="1600" b="1" baseline="-25000" dirty="0">
                <a:solidFill>
                  <a:srgbClr val="00B050"/>
                </a:solidFill>
              </a:rPr>
              <a:t>acc</a:t>
            </a:r>
            <a:r>
              <a:rPr lang="en-US" sz="1600" b="1" baseline="30000" dirty="0">
                <a:solidFill>
                  <a:srgbClr val="00B050"/>
                </a:solidFill>
              </a:rPr>
              <a:t>2</a:t>
            </a:r>
            <a:r>
              <a:rPr lang="en-US" sz="1600" b="1" dirty="0">
                <a:solidFill>
                  <a:prstClr val="black"/>
                </a:solidFill>
              </a:rPr>
              <a:t> / (</a:t>
            </a:r>
            <a:r>
              <a:rPr lang="en-US" sz="1600" b="1" dirty="0" err="1">
                <a:solidFill>
                  <a:srgbClr val="C00000"/>
                </a:solidFill>
              </a:rPr>
              <a:t>N</a:t>
            </a:r>
            <a:r>
              <a:rPr lang="en-US" sz="1600" b="1" baseline="-25000" dirty="0" err="1">
                <a:solidFill>
                  <a:srgbClr val="C00000"/>
                </a:solidFill>
              </a:rPr>
              <a:t>cav</a:t>
            </a:r>
            <a:r>
              <a:rPr lang="en-US" sz="1600" b="1" dirty="0">
                <a:solidFill>
                  <a:prstClr val="black"/>
                </a:solidFill>
              </a:rPr>
              <a:t> x 2R</a:t>
            </a:r>
            <a:r>
              <a:rPr lang="en-US" sz="1600" b="1" baseline="-25000" dirty="0">
                <a:solidFill>
                  <a:prstClr val="black"/>
                </a:solidFill>
              </a:rPr>
              <a:t>s</a:t>
            </a:r>
            <a:r>
              <a:rPr lang="en-US" sz="1600" b="1" dirty="0">
                <a:solidFill>
                  <a:prstClr val="black"/>
                </a:solidFill>
              </a:rPr>
              <a:t>) + </a:t>
            </a:r>
            <a:r>
              <a:rPr lang="en-US" sz="1600" b="1" dirty="0" err="1">
                <a:solidFill>
                  <a:prstClr val="black"/>
                </a:solidFill>
              </a:rPr>
              <a:t>P</a:t>
            </a:r>
            <a:r>
              <a:rPr lang="en-US" sz="1600" b="1" baseline="-25000" dirty="0" err="1">
                <a:solidFill>
                  <a:prstClr val="black"/>
                </a:solidFill>
              </a:rPr>
              <a:t>beam</a:t>
            </a:r>
            <a:r>
              <a:rPr lang="en-US" sz="1600" b="1" dirty="0">
                <a:solidFill>
                  <a:prstClr val="black"/>
                </a:solidFill>
              </a:rPr>
              <a:t> ] / </a:t>
            </a:r>
            <a:r>
              <a:rPr lang="en-US" sz="1600" b="1" dirty="0">
                <a:solidFill>
                  <a:srgbClr val="00B050"/>
                </a:solidFill>
                <a:sym typeface="Symbol" panose="05050102010706020507" pitchFamily="18" charset="2"/>
              </a:rPr>
              <a:t></a:t>
            </a:r>
            <a:r>
              <a:rPr lang="en-US" sz="1600" b="1" baseline="-25000" dirty="0" smtClean="0">
                <a:solidFill>
                  <a:srgbClr val="00B050"/>
                </a:solidFill>
                <a:sym typeface="Symbol" panose="05050102010706020507" pitchFamily="18" charset="2"/>
              </a:rPr>
              <a:t>RF/AC</a:t>
            </a:r>
            <a:endParaRPr lang="en-US" sz="1100" b="1" dirty="0" smtClean="0"/>
          </a:p>
          <a:p>
            <a:pPr>
              <a:spcAft>
                <a:spcPts val="600"/>
              </a:spcAft>
              <a:tabLst>
                <a:tab pos="1793875" algn="l"/>
                <a:tab pos="3948113" algn="l"/>
              </a:tabLst>
            </a:pPr>
            <a:r>
              <a:rPr lang="en-US" sz="1200" b="1" dirty="0" smtClean="0"/>
              <a:t>ECO mode: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75" algn="l"/>
                <a:tab pos="3948113" algn="l"/>
              </a:tabLst>
            </a:pPr>
            <a:r>
              <a:rPr lang="en-US" sz="1200" b="1" dirty="0" smtClean="0">
                <a:solidFill>
                  <a:srgbClr val="00B050"/>
                </a:solidFill>
              </a:rPr>
              <a:t>Reduction of total </a:t>
            </a:r>
            <a:r>
              <a:rPr lang="en-US" sz="1200" b="1" dirty="0" err="1" smtClean="0">
                <a:solidFill>
                  <a:srgbClr val="00B050"/>
                </a:solidFill>
              </a:rPr>
              <a:t>V</a:t>
            </a:r>
            <a:r>
              <a:rPr lang="en-US" sz="1200" b="1" baseline="-25000" dirty="0" err="1" smtClean="0">
                <a:solidFill>
                  <a:srgbClr val="00B050"/>
                </a:solidFill>
              </a:rPr>
              <a:t>acc</a:t>
            </a:r>
            <a:r>
              <a:rPr lang="en-US" sz="1200" b="1" dirty="0" smtClean="0">
                <a:solidFill>
                  <a:srgbClr val="00B050"/>
                </a:solidFill>
              </a:rPr>
              <a:t> </a:t>
            </a:r>
            <a:r>
              <a:rPr lang="en-US" sz="1200" dirty="0" smtClean="0"/>
              <a:t>from 6.0 to </a:t>
            </a:r>
            <a:r>
              <a:rPr lang="en-US" sz="1200" b="1" dirty="0" smtClean="0">
                <a:solidFill>
                  <a:srgbClr val="00B050"/>
                </a:solidFill>
              </a:rPr>
              <a:t>5.5 MV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75" algn="l"/>
                <a:tab pos="3948113" algn="l"/>
              </a:tabLst>
            </a:pPr>
            <a:r>
              <a:rPr lang="en-US" sz="1200" b="1" dirty="0" smtClean="0">
                <a:solidFill>
                  <a:srgbClr val="00B050"/>
                </a:solidFill>
              </a:rPr>
              <a:t>Increase AC to RF conversion efficiency: 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®"/>
              <a:tabLst>
                <a:tab pos="1793875" algn="l"/>
                <a:tab pos="3948113" algn="l"/>
              </a:tabLst>
            </a:pPr>
            <a:r>
              <a:rPr lang="en-US" sz="1200" dirty="0" smtClean="0"/>
              <a:t>10 years old 150 kW SSA in cell 25 haven’t yet drain voltage modulation and are operated way below nominal power (90 …100 kW), where the efficiency is low. </a:t>
            </a:r>
            <a:r>
              <a:rPr lang="en-US" sz="1200" dirty="0" smtClean="0">
                <a:solidFill>
                  <a:srgbClr val="0066FF"/>
                </a:solidFill>
              </a:rPr>
              <a:t>NB: new SSA from JEMA will have drain voltage modulation and better efficiency at low power like klystrons with anode modulation !</a:t>
            </a:r>
            <a:endParaRPr lang="en-US" sz="1200" dirty="0" smtClean="0"/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Þ"/>
              <a:tabLst>
                <a:tab pos="1793875" algn="l"/>
                <a:tab pos="3948113" algn="l"/>
              </a:tabLst>
            </a:pPr>
            <a:r>
              <a:rPr lang="en-US" sz="1200" dirty="0" smtClean="0"/>
              <a:t>Increase the share of Klystron power by increasing Cav 1 to 10 voltage from 4.5 to 5.0 MV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Þ"/>
              <a:tabLst>
                <a:tab pos="1793875" algn="l"/>
                <a:tab pos="3948113" algn="l"/>
              </a:tabLst>
            </a:pPr>
            <a:r>
              <a:rPr lang="en-US" sz="1200" dirty="0" smtClean="0"/>
              <a:t>Operate with only 1 SSA e.g. Cav 13 at 0.5 MV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Þ"/>
              <a:tabLst>
                <a:tab pos="1793875" algn="l"/>
                <a:tab pos="3948113" algn="l"/>
              </a:tabLst>
            </a:pPr>
            <a:r>
              <a:rPr lang="en-US" sz="1200" dirty="0" smtClean="0"/>
              <a:t>Gain in efficiency over-compensates adverse effect of lower </a:t>
            </a:r>
            <a:r>
              <a:rPr lang="en-US" sz="1200" dirty="0" err="1" smtClean="0"/>
              <a:t>N</a:t>
            </a:r>
            <a:r>
              <a:rPr lang="en-US" sz="1200" baseline="-25000" dirty="0" err="1" smtClean="0"/>
              <a:t>cav</a:t>
            </a:r>
            <a:endParaRPr lang="en-GB" sz="105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055768" y="3459851"/>
            <a:ext cx="1908232" cy="1538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1793875" algn="l"/>
                <a:tab pos="3948113" algn="l"/>
              </a:tabLst>
            </a:pPr>
            <a:r>
              <a:rPr lang="en-US" sz="1200" b="1" dirty="0" smtClean="0">
                <a:solidFill>
                  <a:srgbClr val="00B050"/>
                </a:solidFill>
              </a:rPr>
              <a:t>RESULT: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93875" algn="l"/>
                <a:tab pos="3948113" algn="l"/>
              </a:tabLst>
            </a:pPr>
            <a:r>
              <a:rPr lang="en-US" sz="1200" b="1" dirty="0" smtClean="0">
                <a:solidFill>
                  <a:srgbClr val="00B050"/>
                </a:solidFill>
              </a:rPr>
              <a:t>200 kW AC power savings </a:t>
            </a:r>
            <a:r>
              <a:rPr lang="en-US" sz="1200" dirty="0" smtClean="0"/>
              <a:t>at 200 mA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93875" algn="l"/>
                <a:tab pos="3948113" algn="l"/>
              </a:tabLst>
            </a:pPr>
            <a:r>
              <a:rPr lang="en-US" sz="1200" b="1" dirty="0" smtClean="0">
                <a:solidFill>
                  <a:srgbClr val="00B050"/>
                </a:solidFill>
              </a:rPr>
              <a:t>Same beam lifetime</a:t>
            </a:r>
            <a:r>
              <a:rPr lang="en-US" sz="1200" dirty="0" smtClean="0">
                <a:solidFill>
                  <a:srgbClr val="00B050"/>
                </a:solidFill>
              </a:rPr>
              <a:t> </a:t>
            </a:r>
            <a:r>
              <a:rPr lang="en-US" sz="1200" dirty="0" smtClean="0"/>
              <a:t>for typical ID losses around 0.4 … 0.5 MeV/turn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noProof="0" smtClean="0"/>
              <a:t>26th ESLS RF – at Elettra, Tireste  -  8-9 November 2023  -   Jörn Jacob &amp; al.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802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Operational statistic as of 31/10/2023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5B06FC5-01A6-4A1E-8FE6-582970AF7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6A7BBF-4F57-4816-A98F-724035E01C0A}" type="slidenum">
              <a:rPr lang="fr-FR" smtClean="0"/>
              <a:t>9</a:t>
            </a:fld>
            <a:endParaRPr lang="fr-FR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1147A1F-7E96-4A1A-947E-3087950CF3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26th ESLS RF – at </a:t>
            </a:r>
            <a:r>
              <a:rPr lang="en-GB" dirty="0" err="1" smtClean="0"/>
              <a:t>Elettra</a:t>
            </a:r>
            <a:r>
              <a:rPr lang="en-GB" dirty="0" smtClean="0"/>
              <a:t>, </a:t>
            </a:r>
            <a:r>
              <a:rPr lang="en-GB" dirty="0" err="1" smtClean="0"/>
              <a:t>Tireste</a:t>
            </a:r>
            <a:r>
              <a:rPr lang="en-GB" dirty="0" smtClean="0"/>
              <a:t>  -  8-9 November 2023  -   Jörn Jacob &amp; al.</a:t>
            </a:r>
            <a:endParaRPr lang="en-US" dirty="0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AF1A83F5-AE02-506B-4FC9-B4BC28DBE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426800"/>
              </p:ext>
            </p:extLst>
          </p:nvPr>
        </p:nvGraphicFramePr>
        <p:xfrm>
          <a:off x="198001" y="667013"/>
          <a:ext cx="3475229" cy="219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C6BA1C3-05FD-BA63-553F-F66D14E11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884847"/>
              </p:ext>
            </p:extLst>
          </p:nvPr>
        </p:nvGraphicFramePr>
        <p:xfrm>
          <a:off x="198001" y="2901714"/>
          <a:ext cx="3475229" cy="244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89FAC2B-FDBF-7B99-6384-96D803B4347D}"/>
              </a:ext>
            </a:extLst>
          </p:cNvPr>
          <p:cNvSpPr txBox="1"/>
          <p:nvPr/>
        </p:nvSpPr>
        <p:spPr>
          <a:xfrm>
            <a:off x="4356127" y="833588"/>
            <a:ext cx="4515293" cy="2893100"/>
          </a:xfrm>
          <a:prstGeom prst="rect">
            <a:avLst/>
          </a:prstGeom>
          <a:noFill/>
          <a:ln w="12700">
            <a:solidFill>
              <a:srgbClr val="132577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b="1" dirty="0"/>
              <a:t>EEV-4 </a:t>
            </a:r>
            <a:r>
              <a:rPr lang="pl-PL" sz="1400" b="1" dirty="0" err="1"/>
              <a:t>klystron</a:t>
            </a:r>
            <a:r>
              <a:rPr lang="pl-PL" sz="1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Ion</a:t>
            </a:r>
            <a:r>
              <a:rPr lang="pl-PL" sz="1400" dirty="0"/>
              <a:t> pump #1 – </a:t>
            </a:r>
            <a:r>
              <a:rPr lang="pl-PL" sz="1400" dirty="0" err="1"/>
              <a:t>action</a:t>
            </a:r>
            <a:r>
              <a:rPr lang="pl-PL" sz="1400" dirty="0"/>
              <a:t>: </a:t>
            </a:r>
            <a:r>
              <a:rPr lang="pl-PL" sz="1400" dirty="0" err="1"/>
              <a:t>disconnected</a:t>
            </a:r>
            <a:r>
              <a:rPr lang="pl-PL" sz="1400" dirty="0"/>
              <a:t> from </a:t>
            </a:r>
            <a:r>
              <a:rPr lang="pl-PL" sz="1400" dirty="0" err="1"/>
              <a:t>operation</a:t>
            </a: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Breakdown</a:t>
            </a:r>
            <a:r>
              <a:rPr lang="pl-PL" sz="1400" dirty="0"/>
              <a:t> in the </a:t>
            </a:r>
            <a:r>
              <a:rPr lang="pl-PL" sz="1400" dirty="0" err="1"/>
              <a:t>input</a:t>
            </a:r>
            <a:r>
              <a:rPr lang="pl-PL" sz="1400" dirty="0"/>
              <a:t> </a:t>
            </a:r>
            <a:r>
              <a:rPr lang="pl-PL" sz="1400" dirty="0" err="1"/>
              <a:t>cavity</a:t>
            </a:r>
            <a:endParaRPr lang="en-US" sz="1400" dirty="0"/>
          </a:p>
          <a:p>
            <a:endParaRPr lang="pl-PL" sz="1400" b="1" dirty="0"/>
          </a:p>
          <a:p>
            <a:r>
              <a:rPr lang="pl-PL" sz="1400" b="1" dirty="0"/>
              <a:t>HVPS: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 err="1"/>
              <a:t>Internal</a:t>
            </a:r>
            <a:r>
              <a:rPr lang="pl-PL" sz="1400" dirty="0"/>
              <a:t> </a:t>
            </a:r>
            <a:r>
              <a:rPr lang="pl-PL" sz="1400" dirty="0" err="1"/>
              <a:t>control</a:t>
            </a:r>
            <a:r>
              <a:rPr lang="pl-PL" sz="1400" dirty="0"/>
              <a:t> </a:t>
            </a:r>
            <a:r>
              <a:rPr lang="pl-PL" sz="1400" dirty="0" err="1"/>
              <a:t>issue</a:t>
            </a:r>
            <a:r>
              <a:rPr lang="pl-PL" sz="1400" b="1" dirty="0"/>
              <a:t> – </a:t>
            </a:r>
            <a:r>
              <a:rPr lang="pl-PL" sz="1400" dirty="0"/>
              <a:t>los</a:t>
            </a:r>
            <a:r>
              <a:rPr lang="en-US" sz="1400" dirty="0"/>
              <a:t>s</a:t>
            </a:r>
            <a:r>
              <a:rPr lang="pl-PL" sz="1400" dirty="0"/>
              <a:t> of the </a:t>
            </a:r>
            <a:r>
              <a:rPr lang="pl-PL" sz="1400" dirty="0" err="1"/>
              <a:t>output</a:t>
            </a:r>
            <a:r>
              <a:rPr lang="pl-PL" sz="1400" dirty="0"/>
              <a:t> </a:t>
            </a:r>
            <a:r>
              <a:rPr lang="pl-PL" sz="1400" dirty="0" err="1"/>
              <a:t>voltage</a:t>
            </a:r>
            <a:r>
              <a:rPr lang="pl-PL" sz="1400" dirty="0"/>
              <a:t>, </a:t>
            </a:r>
            <a:r>
              <a:rPr lang="pl-PL" sz="1400" b="1" dirty="0"/>
              <a:t> </a:t>
            </a:r>
            <a:r>
              <a:rPr lang="pl-PL" sz="1400" dirty="0"/>
              <a:t>no </a:t>
            </a:r>
            <a:r>
              <a:rPr lang="pl-PL" sz="1400" dirty="0" err="1"/>
              <a:t>diagnostic</a:t>
            </a:r>
            <a:r>
              <a:rPr lang="pl-PL" sz="1400" dirty="0"/>
              <a:t> </a:t>
            </a:r>
            <a:r>
              <a:rPr lang="pl-PL" sz="1400" dirty="0" err="1"/>
              <a:t>available</a:t>
            </a:r>
            <a:r>
              <a:rPr lang="pl-PL" sz="1400" dirty="0"/>
              <a:t> </a:t>
            </a:r>
            <a:r>
              <a:rPr lang="pl-PL" sz="1400" dirty="0" err="1"/>
              <a:t>thus</a:t>
            </a:r>
            <a:r>
              <a:rPr lang="pl-PL" sz="1400" dirty="0"/>
              <a:t> </a:t>
            </a:r>
            <a:r>
              <a:rPr lang="pl-PL" sz="1400" dirty="0" err="1"/>
              <a:t>external</a:t>
            </a:r>
            <a:r>
              <a:rPr lang="pl-PL" sz="1400" dirty="0"/>
              <a:t> data logger installed in the thyristor room to monitor </a:t>
            </a:r>
            <a:r>
              <a:rPr lang="pl-PL" sz="1400" dirty="0" err="1"/>
              <a:t>parameters</a:t>
            </a: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r>
              <a:rPr lang="pl-PL" sz="1400" b="1" dirty="0" err="1"/>
              <a:t>Auxiliaries</a:t>
            </a:r>
            <a:r>
              <a:rPr lang="pl-PL" sz="1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Magic Tee0 </a:t>
            </a:r>
            <a:r>
              <a:rPr lang="pl-PL" sz="1400" dirty="0" err="1"/>
              <a:t>load</a:t>
            </a:r>
            <a:r>
              <a:rPr lang="pl-PL" sz="1400" dirty="0"/>
              <a:t> </a:t>
            </a:r>
            <a:r>
              <a:rPr lang="pl-PL" sz="1400" dirty="0" err="1"/>
              <a:t>flowmeter</a:t>
            </a:r>
            <a:r>
              <a:rPr lang="pl-PL" sz="1400" dirty="0"/>
              <a:t> </a:t>
            </a:r>
            <a:r>
              <a:rPr lang="pl-PL" sz="1400" dirty="0" err="1"/>
              <a:t>broken</a:t>
            </a:r>
            <a:r>
              <a:rPr lang="pl-PL" sz="1400" dirty="0"/>
              <a:t> – </a:t>
            </a:r>
            <a:r>
              <a:rPr lang="pl-PL" sz="1400" dirty="0" err="1"/>
              <a:t>exchanged</a:t>
            </a: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hiccup with the regulation loops of TRA1</a:t>
            </a:r>
            <a:r>
              <a:rPr lang="pl-PL" sz="1400" dirty="0"/>
              <a:t> -&gt; </a:t>
            </a:r>
            <a:r>
              <a:rPr lang="pl-PL" sz="1400" dirty="0" err="1"/>
              <a:t>procedure</a:t>
            </a:r>
            <a:r>
              <a:rPr lang="pl-PL" sz="1400" dirty="0"/>
              <a:t> </a:t>
            </a:r>
            <a:r>
              <a:rPr lang="pl-PL" sz="1400" dirty="0" err="1"/>
              <a:t>updated</a:t>
            </a:r>
            <a:endParaRPr lang="en-GB" sz="1400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DA7EC29-C940-DBF7-0362-7ECEF6A32939}"/>
              </a:ext>
            </a:extLst>
          </p:cNvPr>
          <p:cNvSpPr/>
          <p:nvPr/>
        </p:nvSpPr>
        <p:spPr>
          <a:xfrm rot="20055641">
            <a:off x="3709575" y="3375631"/>
            <a:ext cx="610209" cy="306787"/>
          </a:xfrm>
          <a:prstGeom prst="rightArrow">
            <a:avLst/>
          </a:prstGeom>
          <a:noFill/>
          <a:ln w="19050"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green circuit board with many different components&#10;&#10;Description automatically generated">
            <a:extLst>
              <a:ext uri="{FF2B5EF4-FFF2-40B4-BE49-F238E27FC236}">
                <a16:creationId xmlns:a16="http://schemas.microsoft.com/office/drawing/2014/main" id="{4C32332C-769C-CAA5-461D-5D7093540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23" y="3868129"/>
            <a:ext cx="938834" cy="1251779"/>
          </a:xfrm>
          <a:prstGeom prst="rect">
            <a:avLst/>
          </a:prstGeom>
        </p:spPr>
      </p:pic>
      <p:pic>
        <p:nvPicPr>
          <p:cNvPr id="24" name="Picture 23" descr="A yellow ruler and a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63131687-A6D1-75DD-14CC-42C8154A0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74296"/>
            <a:ext cx="1669039" cy="1251779"/>
          </a:xfrm>
          <a:prstGeom prst="rect">
            <a:avLst/>
          </a:prstGeom>
        </p:spPr>
      </p:pic>
      <p:pic>
        <p:nvPicPr>
          <p:cNvPr id="25" name="Picture 24" descr="A circuit board with many small components&#10;&#10;Description automatically generated">
            <a:extLst>
              <a:ext uri="{FF2B5EF4-FFF2-40B4-BE49-F238E27FC236}">
                <a16:creationId xmlns:a16="http://schemas.microsoft.com/office/drawing/2014/main" id="{B30665C6-0D01-5AEB-134E-D44F070E0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64" y="3868130"/>
            <a:ext cx="938834" cy="125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0</TotalTime>
  <Words>1794</Words>
  <Application>Microsoft Office PowerPoint</Application>
  <PresentationFormat>On-screen Show (16:10)</PresentationFormat>
  <Paragraphs>313</Paragraphs>
  <Slides>16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Brush Script MT</vt:lpstr>
      <vt:lpstr>Calibri</vt:lpstr>
      <vt:lpstr>ITCOfficinaSans LT Book</vt:lpstr>
      <vt:lpstr>SWGrekc</vt:lpstr>
      <vt:lpstr>Symbol</vt:lpstr>
      <vt:lpstr>Times New Roman</vt:lpstr>
      <vt:lpstr>Wingdings</vt:lpstr>
      <vt:lpstr>wide-screen</vt:lpstr>
      <vt:lpstr>PowerPoint Presentation</vt:lpstr>
      <vt:lpstr>outline</vt:lpstr>
      <vt:lpstr>ESRF EBS upgrade</vt:lpstr>
      <vt:lpstr>EBS 352.37 MHz RF system Layout</vt:lpstr>
      <vt:lpstr>MAIN RF parameters for ESRF-EBS upgrade</vt:lpstr>
      <vt:lpstr>HOM damped single cell cavities          13 units on the storage ring</vt:lpstr>
      <vt:lpstr>RF system – power levels</vt:lpstr>
      <vt:lpstr>Explosion of Energy cost Autumn 2022  RF ECO Mode</vt:lpstr>
      <vt:lpstr>Operational statistic as of 31/10/2023</vt:lpstr>
      <vt:lpstr>Cavities in 2023</vt:lpstr>
      <vt:lpstr>Gradual implementation of 10 SSA (each 110 kW RF,  max 250 kW AC)</vt:lpstr>
      <vt:lpstr>4th harmonic RF system for bunch lengthening</vt:lpstr>
      <vt:lpstr>4 single cell TM020 cavities, f =1409.45 MHz - Latest design evolutions</vt:lpstr>
      <vt:lpstr>HarmonLip 2024</vt:lpstr>
      <vt:lpstr>ESLS RF: An Exciting story of technical and scientific exchange</vt:lpstr>
      <vt:lpstr>Many thanks for your attention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JACOB Jorn</cp:lastModifiedBy>
  <cp:revision>1858</cp:revision>
  <dcterms:created xsi:type="dcterms:W3CDTF">2014-01-17T08:20:57Z</dcterms:created>
  <dcterms:modified xsi:type="dcterms:W3CDTF">2023-11-06T16:59:58Z</dcterms:modified>
</cp:coreProperties>
</file>